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5" r:id="rId3"/>
    <p:sldId id="312" r:id="rId4"/>
    <p:sldId id="264" r:id="rId5"/>
    <p:sldId id="287" r:id="rId6"/>
    <p:sldId id="267" r:id="rId7"/>
    <p:sldId id="266" r:id="rId8"/>
    <p:sldId id="313" r:id="rId9"/>
    <p:sldId id="314" r:id="rId10"/>
    <p:sldId id="258" r:id="rId11"/>
    <p:sldId id="284" r:id="rId12"/>
    <p:sldId id="268" r:id="rId13"/>
    <p:sldId id="316" r:id="rId14"/>
    <p:sldId id="315" r:id="rId15"/>
    <p:sldId id="318"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Holly" initials="JH" lastIdx="3" clrIdx="0">
    <p:extLst>
      <p:ext uri="{19B8F6BF-5375-455C-9EA6-DF929625EA0E}">
        <p15:presenceInfo xmlns:p15="http://schemas.microsoft.com/office/powerpoint/2012/main" userId="S::Holly.Jones@iow.gov.uk::ab2b881f-2f60-471c-b850-6b1502d56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558" autoAdjust="0"/>
    <p:restoredTop sz="80347" autoAdjust="0"/>
  </p:normalViewPr>
  <p:slideViewPr>
    <p:cSldViewPr snapToGrid="0" snapToObjects="1">
      <p:cViewPr varScale="1">
        <p:scale>
          <a:sx n="44" d="100"/>
          <a:sy n="44" d="100"/>
        </p:scale>
        <p:origin x="65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82F04-6B8D-4FB0-BB72-A78BD847ABB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F4147255-A0D2-4086-9EEE-11386BD3FED4}">
      <dgm:prSet/>
      <dgm:spPr/>
      <dgm:t>
        <a:bodyPr/>
        <a:lstStyle/>
        <a:p>
          <a:r>
            <a:rPr lang="en-US" dirty="0"/>
            <a:t>Underway</a:t>
          </a:r>
        </a:p>
      </dgm:t>
    </dgm:pt>
    <dgm:pt modelId="{99FE5B40-D82C-41E1-B2D3-0BE742FFA932}" type="parTrans" cxnId="{878F6B83-8B91-4805-AD7F-6C448A052427}">
      <dgm:prSet/>
      <dgm:spPr/>
      <dgm:t>
        <a:bodyPr/>
        <a:lstStyle/>
        <a:p>
          <a:endParaRPr lang="en-US"/>
        </a:p>
      </dgm:t>
    </dgm:pt>
    <dgm:pt modelId="{A1B18715-A23F-4483-B95E-2C243D8EC967}" type="sibTrans" cxnId="{878F6B83-8B91-4805-AD7F-6C448A052427}">
      <dgm:prSet/>
      <dgm:spPr/>
      <dgm:t>
        <a:bodyPr/>
        <a:lstStyle/>
        <a:p>
          <a:endParaRPr lang="en-US"/>
        </a:p>
      </dgm:t>
    </dgm:pt>
    <dgm:pt modelId="{BDC39A14-AF91-4CC2-AEED-BF5856B03AEB}">
      <dgm:prSet custT="1"/>
      <dgm:spPr/>
      <dgm:t>
        <a:bodyPr/>
        <a:lstStyle/>
        <a:p>
          <a:r>
            <a:rPr lang="en-US" sz="1800" dirty="0"/>
            <a:t>Biosphere Steering Committee formed</a:t>
          </a:r>
        </a:p>
      </dgm:t>
    </dgm:pt>
    <dgm:pt modelId="{742D3DE3-0E2C-47D4-A160-964F77993FF7}" type="parTrans" cxnId="{B11D9A75-A955-4F62-8AAE-8D291920648A}">
      <dgm:prSet/>
      <dgm:spPr/>
      <dgm:t>
        <a:bodyPr/>
        <a:lstStyle/>
        <a:p>
          <a:endParaRPr lang="en-US"/>
        </a:p>
      </dgm:t>
    </dgm:pt>
    <dgm:pt modelId="{4A30653B-79ED-44D9-8112-53AEF8CEC01C}" type="sibTrans" cxnId="{B11D9A75-A955-4F62-8AAE-8D291920648A}">
      <dgm:prSet/>
      <dgm:spPr/>
      <dgm:t>
        <a:bodyPr/>
        <a:lstStyle/>
        <a:p>
          <a:endParaRPr lang="en-US"/>
        </a:p>
      </dgm:t>
    </dgm:pt>
    <dgm:pt modelId="{CA558713-D508-4D50-B97D-5323F037BF4A}">
      <dgm:prSet/>
      <dgm:spPr/>
      <dgm:t>
        <a:bodyPr/>
        <a:lstStyle/>
        <a:p>
          <a:pPr>
            <a:buFontTx/>
            <a:buNone/>
          </a:pPr>
          <a:r>
            <a:rPr lang="en-US" dirty="0"/>
            <a:t>To Be started</a:t>
          </a:r>
        </a:p>
      </dgm:t>
    </dgm:pt>
    <dgm:pt modelId="{AC466C2C-C758-47B7-83CC-58D63ED34E7B}" type="parTrans" cxnId="{B4A22A0F-EF59-4B8F-A618-A59BF973B0AE}">
      <dgm:prSet/>
      <dgm:spPr/>
      <dgm:t>
        <a:bodyPr/>
        <a:lstStyle/>
        <a:p>
          <a:endParaRPr lang="en-GB"/>
        </a:p>
      </dgm:t>
    </dgm:pt>
    <dgm:pt modelId="{0A6EC6F1-829B-4E31-9EE7-7B744DD36CAB}" type="sibTrans" cxnId="{B4A22A0F-EF59-4B8F-A618-A59BF973B0AE}">
      <dgm:prSet/>
      <dgm:spPr/>
      <dgm:t>
        <a:bodyPr/>
        <a:lstStyle/>
        <a:p>
          <a:endParaRPr lang="en-GB"/>
        </a:p>
      </dgm:t>
    </dgm:pt>
    <dgm:pt modelId="{0B279962-C299-4664-AB3E-5EFA2B762573}">
      <dgm:prSet custT="1"/>
      <dgm:spPr/>
      <dgm:t>
        <a:bodyPr/>
        <a:lstStyle/>
        <a:p>
          <a:r>
            <a:rPr lang="en-GB" sz="1800" dirty="0"/>
            <a:t>Land, Energy, Housing, Active Travel Hubs up and running</a:t>
          </a:r>
          <a:endParaRPr lang="en-US" sz="1800" dirty="0"/>
        </a:p>
      </dgm:t>
    </dgm:pt>
    <dgm:pt modelId="{9A8E8E33-CDF0-4188-8B0E-B9B55721F8CC}" type="sibTrans" cxnId="{DCA88ECD-DE02-470A-9606-EAF3A749CF1D}">
      <dgm:prSet/>
      <dgm:spPr/>
      <dgm:t>
        <a:bodyPr/>
        <a:lstStyle/>
        <a:p>
          <a:endParaRPr lang="en-US"/>
        </a:p>
      </dgm:t>
    </dgm:pt>
    <dgm:pt modelId="{FE2C7F62-65A9-442C-AE10-A11A1DD370B5}" type="parTrans" cxnId="{DCA88ECD-DE02-470A-9606-EAF3A749CF1D}">
      <dgm:prSet/>
      <dgm:spPr/>
      <dgm:t>
        <a:bodyPr/>
        <a:lstStyle/>
        <a:p>
          <a:endParaRPr lang="en-US"/>
        </a:p>
      </dgm:t>
    </dgm:pt>
    <dgm:pt modelId="{F3B9E3AD-E816-A541-88D9-955640C2B425}">
      <dgm:prSet custT="1"/>
      <dgm:spPr/>
      <dgm:t>
        <a:bodyPr/>
        <a:lstStyle/>
        <a:p>
          <a:r>
            <a:rPr lang="en-GB" sz="1800" dirty="0"/>
            <a:t>Tourism, Coastal/Waterways, Arts/Culture/Heritage, all initiated.</a:t>
          </a:r>
          <a:endParaRPr lang="en-US" sz="1800" dirty="0"/>
        </a:p>
      </dgm:t>
    </dgm:pt>
    <dgm:pt modelId="{43777B94-FA25-5847-82F5-AA419219B3DB}" type="parTrans" cxnId="{E3BBEB83-6D1E-6E43-93DC-7289224F9550}">
      <dgm:prSet/>
      <dgm:spPr/>
      <dgm:t>
        <a:bodyPr/>
        <a:lstStyle/>
        <a:p>
          <a:endParaRPr lang="en-US"/>
        </a:p>
      </dgm:t>
    </dgm:pt>
    <dgm:pt modelId="{07DA2145-EDC6-FE48-BDEA-CF5294017B31}" type="sibTrans" cxnId="{E3BBEB83-6D1E-6E43-93DC-7289224F9550}">
      <dgm:prSet/>
      <dgm:spPr/>
      <dgm:t>
        <a:bodyPr/>
        <a:lstStyle/>
        <a:p>
          <a:endParaRPr lang="en-US"/>
        </a:p>
      </dgm:t>
    </dgm:pt>
    <dgm:pt modelId="{7821B797-86CF-314A-B4A6-D01CF2FF8C37}">
      <dgm:prSet custT="1"/>
      <dgm:spPr/>
      <dgm:t>
        <a:bodyPr/>
        <a:lstStyle/>
        <a:p>
          <a:r>
            <a:rPr lang="en-US" sz="1800" dirty="0"/>
            <a:t>Events and Waste &amp; Resource Management forming</a:t>
          </a:r>
          <a:endParaRPr lang="en-GB" sz="1800" dirty="0"/>
        </a:p>
      </dgm:t>
    </dgm:pt>
    <dgm:pt modelId="{B22F6225-1B6A-924C-9279-5298314F0EF8}" type="parTrans" cxnId="{D1B8B0CE-C6BC-6B47-9F5E-07A5DB023568}">
      <dgm:prSet/>
      <dgm:spPr/>
      <dgm:t>
        <a:bodyPr/>
        <a:lstStyle/>
        <a:p>
          <a:endParaRPr lang="en-US"/>
        </a:p>
      </dgm:t>
    </dgm:pt>
    <dgm:pt modelId="{891384AE-990B-9D44-8889-0191832AD51B}" type="sibTrans" cxnId="{D1B8B0CE-C6BC-6B47-9F5E-07A5DB023568}">
      <dgm:prSet/>
      <dgm:spPr/>
      <dgm:t>
        <a:bodyPr/>
        <a:lstStyle/>
        <a:p>
          <a:endParaRPr lang="en-US"/>
        </a:p>
      </dgm:t>
    </dgm:pt>
    <dgm:pt modelId="{6FA20554-7B2E-F440-8B4C-94787D5996EB}">
      <dgm:prSet custT="1"/>
      <dgm:spPr/>
      <dgm:t>
        <a:bodyPr/>
        <a:lstStyle/>
        <a:p>
          <a:r>
            <a:rPr lang="en-US" sz="1800" dirty="0"/>
            <a:t>Mission Zero Community Hubs  and steering committee formed</a:t>
          </a:r>
        </a:p>
      </dgm:t>
    </dgm:pt>
    <dgm:pt modelId="{A734024B-E554-AD45-B247-BAC597CB1163}" type="parTrans" cxnId="{3AF8C117-8805-1349-86F9-7DC1AE64CCF7}">
      <dgm:prSet/>
      <dgm:spPr/>
      <dgm:t>
        <a:bodyPr/>
        <a:lstStyle/>
        <a:p>
          <a:endParaRPr lang="en-US"/>
        </a:p>
      </dgm:t>
    </dgm:pt>
    <dgm:pt modelId="{2F309FCA-0816-1D4C-BBDE-AA5F9B8D4DC8}" type="sibTrans" cxnId="{3AF8C117-8805-1349-86F9-7DC1AE64CCF7}">
      <dgm:prSet/>
      <dgm:spPr/>
      <dgm:t>
        <a:bodyPr/>
        <a:lstStyle/>
        <a:p>
          <a:endParaRPr lang="en-US"/>
        </a:p>
      </dgm:t>
    </dgm:pt>
    <dgm:pt modelId="{3701CE5D-2739-6F4C-8019-D922C3625E7F}">
      <dgm:prSet custT="1"/>
      <dgm:spPr/>
      <dgm:t>
        <a:bodyPr/>
        <a:lstStyle/>
        <a:p>
          <a:r>
            <a:rPr lang="en-US" sz="1800" dirty="0"/>
            <a:t>Business and Commerce is yet to form.</a:t>
          </a:r>
        </a:p>
      </dgm:t>
    </dgm:pt>
    <dgm:pt modelId="{6202287A-3C74-E247-B5EE-8D53D733A346}" type="parTrans" cxnId="{15748D66-A964-6C4C-91DC-391A5A4231D4}">
      <dgm:prSet/>
      <dgm:spPr/>
      <dgm:t>
        <a:bodyPr/>
        <a:lstStyle/>
        <a:p>
          <a:endParaRPr lang="en-US"/>
        </a:p>
      </dgm:t>
    </dgm:pt>
    <dgm:pt modelId="{A4C59BA0-D43B-BD40-8226-C4802A9FB1C5}" type="sibTrans" cxnId="{15748D66-A964-6C4C-91DC-391A5A4231D4}">
      <dgm:prSet/>
      <dgm:spPr/>
      <dgm:t>
        <a:bodyPr/>
        <a:lstStyle/>
        <a:p>
          <a:endParaRPr lang="en-US"/>
        </a:p>
      </dgm:t>
    </dgm:pt>
    <dgm:pt modelId="{80B6BA9C-1774-46EF-A540-E8D3B9CBC90F}">
      <dgm:prSet/>
      <dgm:spPr/>
      <dgm:t>
        <a:bodyPr/>
        <a:lstStyle/>
        <a:p>
          <a:endParaRPr lang="en-GB" sz="1700" dirty="0"/>
        </a:p>
      </dgm:t>
    </dgm:pt>
    <dgm:pt modelId="{2A6C4091-35B1-4F9E-9180-AC0720AF65CD}" type="parTrans" cxnId="{28509786-6E72-44DA-9C50-4F81ACBB8CE1}">
      <dgm:prSet/>
      <dgm:spPr/>
      <dgm:t>
        <a:bodyPr/>
        <a:lstStyle/>
        <a:p>
          <a:endParaRPr lang="en-GB"/>
        </a:p>
      </dgm:t>
    </dgm:pt>
    <dgm:pt modelId="{0934FD14-54A3-4440-9C98-8D3038DC9255}" type="sibTrans" cxnId="{28509786-6E72-44DA-9C50-4F81ACBB8CE1}">
      <dgm:prSet/>
      <dgm:spPr/>
      <dgm:t>
        <a:bodyPr/>
        <a:lstStyle/>
        <a:p>
          <a:endParaRPr lang="en-GB"/>
        </a:p>
      </dgm:t>
    </dgm:pt>
    <dgm:pt modelId="{9D4BA89D-8044-F443-9D04-96E42E1D48A2}">
      <dgm:prSet custT="1"/>
      <dgm:spPr/>
      <dgm:t>
        <a:bodyPr/>
        <a:lstStyle/>
        <a:p>
          <a:r>
            <a:rPr lang="en-US" sz="1800" dirty="0"/>
            <a:t>Together for Mission Zero Community group running quarterly events</a:t>
          </a:r>
        </a:p>
      </dgm:t>
    </dgm:pt>
    <dgm:pt modelId="{9E73640A-B2D5-7E41-9A92-80612BFE2BA6}" type="parTrans" cxnId="{68164FA2-1263-A042-8F3C-34C87BF62205}">
      <dgm:prSet/>
      <dgm:spPr/>
      <dgm:t>
        <a:bodyPr/>
        <a:lstStyle/>
        <a:p>
          <a:endParaRPr lang="en-US"/>
        </a:p>
      </dgm:t>
    </dgm:pt>
    <dgm:pt modelId="{02163386-908C-E64B-AF6F-454B8F68A202}" type="sibTrans" cxnId="{68164FA2-1263-A042-8F3C-34C87BF62205}">
      <dgm:prSet/>
      <dgm:spPr/>
      <dgm:t>
        <a:bodyPr/>
        <a:lstStyle/>
        <a:p>
          <a:endParaRPr lang="en-US"/>
        </a:p>
      </dgm:t>
    </dgm:pt>
    <dgm:pt modelId="{0C35FCD7-529E-4EA5-BFB1-4D6F1C17511A}" type="pres">
      <dgm:prSet presAssocID="{3FA82F04-6B8D-4FB0-BB72-A78BD847ABB4}" presName="linear" presStyleCnt="0">
        <dgm:presLayoutVars>
          <dgm:dir/>
          <dgm:animLvl val="lvl"/>
          <dgm:resizeHandles val="exact"/>
        </dgm:presLayoutVars>
      </dgm:prSet>
      <dgm:spPr/>
    </dgm:pt>
    <dgm:pt modelId="{05FD4504-1E5F-4AD1-91BF-D73F0D9CC1D9}" type="pres">
      <dgm:prSet presAssocID="{F4147255-A0D2-4086-9EEE-11386BD3FED4}" presName="parentLin" presStyleCnt="0"/>
      <dgm:spPr/>
    </dgm:pt>
    <dgm:pt modelId="{89EF13EB-67D5-4D48-BAA2-34780E813028}" type="pres">
      <dgm:prSet presAssocID="{F4147255-A0D2-4086-9EEE-11386BD3FED4}" presName="parentLeftMargin" presStyleLbl="node1" presStyleIdx="0" presStyleCnt="2"/>
      <dgm:spPr/>
    </dgm:pt>
    <dgm:pt modelId="{83AF0E44-6E82-47AC-8E57-2F2630994B50}" type="pres">
      <dgm:prSet presAssocID="{F4147255-A0D2-4086-9EEE-11386BD3FED4}" presName="parentText" presStyleLbl="node1" presStyleIdx="0" presStyleCnt="2">
        <dgm:presLayoutVars>
          <dgm:chMax val="0"/>
          <dgm:bulletEnabled val="1"/>
        </dgm:presLayoutVars>
      </dgm:prSet>
      <dgm:spPr/>
    </dgm:pt>
    <dgm:pt modelId="{09A442C4-4EEC-4EE8-979D-AAA02A627276}" type="pres">
      <dgm:prSet presAssocID="{F4147255-A0D2-4086-9EEE-11386BD3FED4}" presName="negativeSpace" presStyleCnt="0"/>
      <dgm:spPr/>
    </dgm:pt>
    <dgm:pt modelId="{7B64034D-8F8B-478A-8F90-FAD82F8F4C77}" type="pres">
      <dgm:prSet presAssocID="{F4147255-A0D2-4086-9EEE-11386BD3FED4}" presName="childText" presStyleLbl="conFgAcc1" presStyleIdx="0" presStyleCnt="2" custLinFactNeighborX="-3625">
        <dgm:presLayoutVars>
          <dgm:bulletEnabled val="1"/>
        </dgm:presLayoutVars>
      </dgm:prSet>
      <dgm:spPr/>
    </dgm:pt>
    <dgm:pt modelId="{0DFF3953-FA48-4618-BFB6-79EBA517E24F}" type="pres">
      <dgm:prSet presAssocID="{A1B18715-A23F-4483-B95E-2C243D8EC967}" presName="spaceBetweenRectangles" presStyleCnt="0"/>
      <dgm:spPr/>
    </dgm:pt>
    <dgm:pt modelId="{74A7270C-37BE-43B1-A37B-2AECD5BB55F1}" type="pres">
      <dgm:prSet presAssocID="{CA558713-D508-4D50-B97D-5323F037BF4A}" presName="parentLin" presStyleCnt="0"/>
      <dgm:spPr/>
    </dgm:pt>
    <dgm:pt modelId="{AD0E4535-F205-4F19-B4FA-E4067613D877}" type="pres">
      <dgm:prSet presAssocID="{CA558713-D508-4D50-B97D-5323F037BF4A}" presName="parentLeftMargin" presStyleLbl="node1" presStyleIdx="0" presStyleCnt="2"/>
      <dgm:spPr/>
    </dgm:pt>
    <dgm:pt modelId="{8F02FA17-5B7E-48C9-A9F4-58BEFD433057}" type="pres">
      <dgm:prSet presAssocID="{CA558713-D508-4D50-B97D-5323F037BF4A}" presName="parentText" presStyleLbl="node1" presStyleIdx="1" presStyleCnt="2">
        <dgm:presLayoutVars>
          <dgm:chMax val="0"/>
          <dgm:bulletEnabled val="1"/>
        </dgm:presLayoutVars>
      </dgm:prSet>
      <dgm:spPr/>
    </dgm:pt>
    <dgm:pt modelId="{5DC8AB85-5247-4D78-98F7-12956C4365C3}" type="pres">
      <dgm:prSet presAssocID="{CA558713-D508-4D50-B97D-5323F037BF4A}" presName="negativeSpace" presStyleCnt="0"/>
      <dgm:spPr/>
    </dgm:pt>
    <dgm:pt modelId="{ADA4A7C6-5B63-4F8E-8D3B-F948F7B09EC9}" type="pres">
      <dgm:prSet presAssocID="{CA558713-D508-4D50-B97D-5323F037BF4A}" presName="childText" presStyleLbl="conFgAcc1" presStyleIdx="1" presStyleCnt="2" custLinFactNeighborX="19632" custLinFactNeighborY="-97408">
        <dgm:presLayoutVars>
          <dgm:bulletEnabled val="1"/>
        </dgm:presLayoutVars>
      </dgm:prSet>
      <dgm:spPr/>
    </dgm:pt>
  </dgm:ptLst>
  <dgm:cxnLst>
    <dgm:cxn modelId="{7CFB6D02-32F1-2E4D-884F-D39E136AB8B8}" type="presOf" srcId="{3701CE5D-2739-6F4C-8019-D922C3625E7F}" destId="{ADA4A7C6-5B63-4F8E-8D3B-F948F7B09EC9}" srcOrd="0" destOrd="2" presId="urn:microsoft.com/office/officeart/2005/8/layout/list1"/>
    <dgm:cxn modelId="{B4A22A0F-EF59-4B8F-A618-A59BF973B0AE}" srcId="{3FA82F04-6B8D-4FB0-BB72-A78BD847ABB4}" destId="{CA558713-D508-4D50-B97D-5323F037BF4A}" srcOrd="1" destOrd="0" parTransId="{AC466C2C-C758-47B7-83CC-58D63ED34E7B}" sibTransId="{0A6EC6F1-829B-4E31-9EE7-7B744DD36CAB}"/>
    <dgm:cxn modelId="{3AF8C117-8805-1349-86F9-7DC1AE64CCF7}" srcId="{F4147255-A0D2-4086-9EEE-11386BD3FED4}" destId="{6FA20554-7B2E-F440-8B4C-94787D5996EB}" srcOrd="1" destOrd="0" parTransId="{A734024B-E554-AD45-B247-BAC597CB1163}" sibTransId="{2F309FCA-0816-1D4C-BBDE-AA5F9B8D4DC8}"/>
    <dgm:cxn modelId="{FD5FCE1B-7211-4E69-B404-2149277A9CA6}" type="presOf" srcId="{F4147255-A0D2-4086-9EEE-11386BD3FED4}" destId="{89EF13EB-67D5-4D48-BAA2-34780E813028}" srcOrd="0" destOrd="0" presId="urn:microsoft.com/office/officeart/2005/8/layout/list1"/>
    <dgm:cxn modelId="{5AEB4E1D-C432-472E-A437-AD2C3E81EAF1}" type="presOf" srcId="{BDC39A14-AF91-4CC2-AEED-BF5856B03AEB}" destId="{7B64034D-8F8B-478A-8F90-FAD82F8F4C77}" srcOrd="0" destOrd="0" presId="urn:microsoft.com/office/officeart/2005/8/layout/list1"/>
    <dgm:cxn modelId="{F3E4D82B-F591-473D-AB7D-1B6247D57C29}" type="presOf" srcId="{F4147255-A0D2-4086-9EEE-11386BD3FED4}" destId="{83AF0E44-6E82-47AC-8E57-2F2630994B50}" srcOrd="1" destOrd="0" presId="urn:microsoft.com/office/officeart/2005/8/layout/list1"/>
    <dgm:cxn modelId="{DA1A184A-7570-8F40-95F8-665CE9AFC109}" type="presOf" srcId="{6FA20554-7B2E-F440-8B4C-94787D5996EB}" destId="{7B64034D-8F8B-478A-8F90-FAD82F8F4C77}" srcOrd="0" destOrd="1" presId="urn:microsoft.com/office/officeart/2005/8/layout/list1"/>
    <dgm:cxn modelId="{8AEF704B-9DD0-45AF-A8B9-3B92EDBE341C}" type="presOf" srcId="{CA558713-D508-4D50-B97D-5323F037BF4A}" destId="{AD0E4535-F205-4F19-B4FA-E4067613D877}" srcOrd="0" destOrd="0" presId="urn:microsoft.com/office/officeart/2005/8/layout/list1"/>
    <dgm:cxn modelId="{15748D66-A964-6C4C-91DC-391A5A4231D4}" srcId="{CA558713-D508-4D50-B97D-5323F037BF4A}" destId="{3701CE5D-2739-6F4C-8019-D922C3625E7F}" srcOrd="2" destOrd="0" parTransId="{6202287A-3C74-E247-B5EE-8D53D733A346}" sibTransId="{A4C59BA0-D43B-BD40-8226-C4802A9FB1C5}"/>
    <dgm:cxn modelId="{2C923E68-6CE6-9F45-8525-928A5AAA7069}" type="presOf" srcId="{9D4BA89D-8044-F443-9D04-96E42E1D48A2}" destId="{7B64034D-8F8B-478A-8F90-FAD82F8F4C77}" srcOrd="0" destOrd="4" presId="urn:microsoft.com/office/officeart/2005/8/layout/list1"/>
    <dgm:cxn modelId="{B11D9A75-A955-4F62-8AAE-8D291920648A}" srcId="{F4147255-A0D2-4086-9EEE-11386BD3FED4}" destId="{BDC39A14-AF91-4CC2-AEED-BF5856B03AEB}" srcOrd="0" destOrd="0" parTransId="{742D3DE3-0E2C-47D4-A160-964F77993FF7}" sibTransId="{4A30653B-79ED-44D9-8112-53AEF8CEC01C}"/>
    <dgm:cxn modelId="{878F6B83-8B91-4805-AD7F-6C448A052427}" srcId="{3FA82F04-6B8D-4FB0-BB72-A78BD847ABB4}" destId="{F4147255-A0D2-4086-9EEE-11386BD3FED4}" srcOrd="0" destOrd="0" parTransId="{99FE5B40-D82C-41E1-B2D3-0BE742FFA932}" sibTransId="{A1B18715-A23F-4483-B95E-2C243D8EC967}"/>
    <dgm:cxn modelId="{E3BBEB83-6D1E-6E43-93DC-7289224F9550}" srcId="{F4147255-A0D2-4086-9EEE-11386BD3FED4}" destId="{F3B9E3AD-E816-A541-88D9-955640C2B425}" srcOrd="3" destOrd="0" parTransId="{43777B94-FA25-5847-82F5-AA419219B3DB}" sibTransId="{07DA2145-EDC6-FE48-BDEA-CF5294017B31}"/>
    <dgm:cxn modelId="{28509786-6E72-44DA-9C50-4F81ACBB8CE1}" srcId="{CA558713-D508-4D50-B97D-5323F037BF4A}" destId="{80B6BA9C-1774-46EF-A540-E8D3B9CBC90F}" srcOrd="0" destOrd="0" parTransId="{2A6C4091-35B1-4F9E-9180-AC0720AF65CD}" sibTransId="{0934FD14-54A3-4440-9C98-8D3038DC9255}"/>
    <dgm:cxn modelId="{68164FA2-1263-A042-8F3C-34C87BF62205}" srcId="{F4147255-A0D2-4086-9EEE-11386BD3FED4}" destId="{9D4BA89D-8044-F443-9D04-96E42E1D48A2}" srcOrd="4" destOrd="0" parTransId="{9E73640A-B2D5-7E41-9A92-80612BFE2BA6}" sibTransId="{02163386-908C-E64B-AF6F-454B8F68A202}"/>
    <dgm:cxn modelId="{0594FDA8-8AB6-4C10-A330-FA547FCE7B40}" type="presOf" srcId="{3FA82F04-6B8D-4FB0-BB72-A78BD847ABB4}" destId="{0C35FCD7-529E-4EA5-BFB1-4D6F1C17511A}" srcOrd="0" destOrd="0" presId="urn:microsoft.com/office/officeart/2005/8/layout/list1"/>
    <dgm:cxn modelId="{C5ECE9BA-DAFA-42A4-9F18-9168FA2BEB33}" type="presOf" srcId="{CA558713-D508-4D50-B97D-5323F037BF4A}" destId="{8F02FA17-5B7E-48C9-A9F4-58BEFD433057}" srcOrd="1" destOrd="0" presId="urn:microsoft.com/office/officeart/2005/8/layout/list1"/>
    <dgm:cxn modelId="{62C262C2-225A-4A43-BB53-DEADCBEF13ED}" type="presOf" srcId="{80B6BA9C-1774-46EF-A540-E8D3B9CBC90F}" destId="{ADA4A7C6-5B63-4F8E-8D3B-F948F7B09EC9}" srcOrd="0" destOrd="0" presId="urn:microsoft.com/office/officeart/2005/8/layout/list1"/>
    <dgm:cxn modelId="{DCA88ECD-DE02-470A-9606-EAF3A749CF1D}" srcId="{F4147255-A0D2-4086-9EEE-11386BD3FED4}" destId="{0B279962-C299-4664-AB3E-5EFA2B762573}" srcOrd="2" destOrd="0" parTransId="{FE2C7F62-65A9-442C-AE10-A11A1DD370B5}" sibTransId="{9A8E8E33-CDF0-4188-8B0E-B9B55721F8CC}"/>
    <dgm:cxn modelId="{D1B8B0CE-C6BC-6B47-9F5E-07A5DB023568}" srcId="{CA558713-D508-4D50-B97D-5323F037BF4A}" destId="{7821B797-86CF-314A-B4A6-D01CF2FF8C37}" srcOrd="1" destOrd="0" parTransId="{B22F6225-1B6A-924C-9279-5298314F0EF8}" sibTransId="{891384AE-990B-9D44-8889-0191832AD51B}"/>
    <dgm:cxn modelId="{8091BFD5-482E-4165-BB3B-44BE278A5AE1}" type="presOf" srcId="{0B279962-C299-4664-AB3E-5EFA2B762573}" destId="{7B64034D-8F8B-478A-8F90-FAD82F8F4C77}" srcOrd="0" destOrd="2" presId="urn:microsoft.com/office/officeart/2005/8/layout/list1"/>
    <dgm:cxn modelId="{BA7C6EDE-DB1A-9542-8058-EBB2A2616D2D}" type="presOf" srcId="{7821B797-86CF-314A-B4A6-D01CF2FF8C37}" destId="{ADA4A7C6-5B63-4F8E-8D3B-F948F7B09EC9}" srcOrd="0" destOrd="1" presId="urn:microsoft.com/office/officeart/2005/8/layout/list1"/>
    <dgm:cxn modelId="{2FA973E1-1ADE-F341-9EC0-0B5131546651}" type="presOf" srcId="{F3B9E3AD-E816-A541-88D9-955640C2B425}" destId="{7B64034D-8F8B-478A-8F90-FAD82F8F4C77}" srcOrd="0" destOrd="3" presId="urn:microsoft.com/office/officeart/2005/8/layout/list1"/>
    <dgm:cxn modelId="{D13A1FF4-51EA-40FE-9493-18AF7A0485CD}" type="presParOf" srcId="{0C35FCD7-529E-4EA5-BFB1-4D6F1C17511A}" destId="{05FD4504-1E5F-4AD1-91BF-D73F0D9CC1D9}" srcOrd="0" destOrd="0" presId="urn:microsoft.com/office/officeart/2005/8/layout/list1"/>
    <dgm:cxn modelId="{31AD6759-1A91-4352-8394-A8395DA9FB58}" type="presParOf" srcId="{05FD4504-1E5F-4AD1-91BF-D73F0D9CC1D9}" destId="{89EF13EB-67D5-4D48-BAA2-34780E813028}" srcOrd="0" destOrd="0" presId="urn:microsoft.com/office/officeart/2005/8/layout/list1"/>
    <dgm:cxn modelId="{32AFFE05-B250-4095-96C2-87FF4106AEDF}" type="presParOf" srcId="{05FD4504-1E5F-4AD1-91BF-D73F0D9CC1D9}" destId="{83AF0E44-6E82-47AC-8E57-2F2630994B50}" srcOrd="1" destOrd="0" presId="urn:microsoft.com/office/officeart/2005/8/layout/list1"/>
    <dgm:cxn modelId="{F937CEFE-A1D1-4876-9A4A-1846B0D5A830}" type="presParOf" srcId="{0C35FCD7-529E-4EA5-BFB1-4D6F1C17511A}" destId="{09A442C4-4EEC-4EE8-979D-AAA02A627276}" srcOrd="1" destOrd="0" presId="urn:microsoft.com/office/officeart/2005/8/layout/list1"/>
    <dgm:cxn modelId="{7A1B5BD9-AB50-4886-9EA8-0C30E1E398B0}" type="presParOf" srcId="{0C35FCD7-529E-4EA5-BFB1-4D6F1C17511A}" destId="{7B64034D-8F8B-478A-8F90-FAD82F8F4C77}" srcOrd="2" destOrd="0" presId="urn:microsoft.com/office/officeart/2005/8/layout/list1"/>
    <dgm:cxn modelId="{A884B4AF-943C-4771-B9D0-AF6C572833C9}" type="presParOf" srcId="{0C35FCD7-529E-4EA5-BFB1-4D6F1C17511A}" destId="{0DFF3953-FA48-4618-BFB6-79EBA517E24F}" srcOrd="3" destOrd="0" presId="urn:microsoft.com/office/officeart/2005/8/layout/list1"/>
    <dgm:cxn modelId="{80D9BFF3-5DA6-438E-A833-8807DDEC8443}" type="presParOf" srcId="{0C35FCD7-529E-4EA5-BFB1-4D6F1C17511A}" destId="{74A7270C-37BE-43B1-A37B-2AECD5BB55F1}" srcOrd="4" destOrd="0" presId="urn:microsoft.com/office/officeart/2005/8/layout/list1"/>
    <dgm:cxn modelId="{E38B866C-22F5-4FC4-822C-6648322392EF}" type="presParOf" srcId="{74A7270C-37BE-43B1-A37B-2AECD5BB55F1}" destId="{AD0E4535-F205-4F19-B4FA-E4067613D877}" srcOrd="0" destOrd="0" presId="urn:microsoft.com/office/officeart/2005/8/layout/list1"/>
    <dgm:cxn modelId="{76C47127-80BE-40FF-A33B-77F16DE9065F}" type="presParOf" srcId="{74A7270C-37BE-43B1-A37B-2AECD5BB55F1}" destId="{8F02FA17-5B7E-48C9-A9F4-58BEFD433057}" srcOrd="1" destOrd="0" presId="urn:microsoft.com/office/officeart/2005/8/layout/list1"/>
    <dgm:cxn modelId="{A88C3881-15B8-4ADC-8174-D88DD8A2B70A}" type="presParOf" srcId="{0C35FCD7-529E-4EA5-BFB1-4D6F1C17511A}" destId="{5DC8AB85-5247-4D78-98F7-12956C4365C3}" srcOrd="5" destOrd="0" presId="urn:microsoft.com/office/officeart/2005/8/layout/list1"/>
    <dgm:cxn modelId="{E856B73D-68AA-41D2-A7AA-9CC5D405D8B8}" type="presParOf" srcId="{0C35FCD7-529E-4EA5-BFB1-4D6F1C17511A}" destId="{ADA4A7C6-5B63-4F8E-8D3B-F948F7B09EC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4034D-8F8B-478A-8F90-FAD82F8F4C77}">
      <dsp:nvSpPr>
        <dsp:cNvPr id="0" name=""/>
        <dsp:cNvSpPr/>
      </dsp:nvSpPr>
      <dsp:spPr>
        <a:xfrm>
          <a:off x="0" y="502015"/>
          <a:ext cx="8212852" cy="221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7409" tIns="666496" rIns="63740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Biosphere Steering Committee formed</a:t>
          </a:r>
        </a:p>
        <a:p>
          <a:pPr marL="171450" lvl="1" indent="-171450" algn="l" defTabSz="800100">
            <a:lnSpc>
              <a:spcPct val="90000"/>
            </a:lnSpc>
            <a:spcBef>
              <a:spcPct val="0"/>
            </a:spcBef>
            <a:spcAft>
              <a:spcPct val="15000"/>
            </a:spcAft>
            <a:buChar char="•"/>
          </a:pPr>
          <a:r>
            <a:rPr lang="en-US" sz="1800" kern="1200" dirty="0"/>
            <a:t>Mission Zero Community Hubs  and steering committee formed</a:t>
          </a:r>
        </a:p>
        <a:p>
          <a:pPr marL="171450" lvl="1" indent="-171450" algn="l" defTabSz="800100">
            <a:lnSpc>
              <a:spcPct val="90000"/>
            </a:lnSpc>
            <a:spcBef>
              <a:spcPct val="0"/>
            </a:spcBef>
            <a:spcAft>
              <a:spcPct val="15000"/>
            </a:spcAft>
            <a:buChar char="•"/>
          </a:pPr>
          <a:r>
            <a:rPr lang="en-GB" sz="1800" kern="1200" dirty="0"/>
            <a:t>Land, Energy, Housing, Active Travel Hubs up and running</a:t>
          </a:r>
          <a:endParaRPr lang="en-US" sz="1800" kern="1200" dirty="0"/>
        </a:p>
        <a:p>
          <a:pPr marL="171450" lvl="1" indent="-171450" algn="l" defTabSz="800100">
            <a:lnSpc>
              <a:spcPct val="90000"/>
            </a:lnSpc>
            <a:spcBef>
              <a:spcPct val="0"/>
            </a:spcBef>
            <a:spcAft>
              <a:spcPct val="15000"/>
            </a:spcAft>
            <a:buChar char="•"/>
          </a:pPr>
          <a:r>
            <a:rPr lang="en-GB" sz="1800" kern="1200" dirty="0"/>
            <a:t>Tourism, Coastal/Waterways, Arts/Culture/Heritage, all initiated.</a:t>
          </a:r>
          <a:endParaRPr lang="en-US" sz="1800" kern="1200" dirty="0"/>
        </a:p>
        <a:p>
          <a:pPr marL="171450" lvl="1" indent="-171450" algn="l" defTabSz="800100">
            <a:lnSpc>
              <a:spcPct val="90000"/>
            </a:lnSpc>
            <a:spcBef>
              <a:spcPct val="0"/>
            </a:spcBef>
            <a:spcAft>
              <a:spcPct val="15000"/>
            </a:spcAft>
            <a:buChar char="•"/>
          </a:pPr>
          <a:r>
            <a:rPr lang="en-US" sz="1800" kern="1200" dirty="0"/>
            <a:t>Together for Mission Zero Community group running quarterly events</a:t>
          </a:r>
        </a:p>
      </dsp:txBody>
      <dsp:txXfrm>
        <a:off x="0" y="502015"/>
        <a:ext cx="8212852" cy="2217600"/>
      </dsp:txXfrm>
    </dsp:sp>
    <dsp:sp modelId="{83AF0E44-6E82-47AC-8E57-2F2630994B50}">
      <dsp:nvSpPr>
        <dsp:cNvPr id="0" name=""/>
        <dsp:cNvSpPr/>
      </dsp:nvSpPr>
      <dsp:spPr>
        <a:xfrm>
          <a:off x="410642" y="29695"/>
          <a:ext cx="5748996" cy="9446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298" tIns="0" rIns="217298" bIns="0" numCol="1" spcCol="1270" anchor="ctr" anchorCtr="0">
          <a:noAutofit/>
        </a:bodyPr>
        <a:lstStyle/>
        <a:p>
          <a:pPr marL="0" lvl="0" indent="0" algn="l" defTabSz="1422400">
            <a:lnSpc>
              <a:spcPct val="90000"/>
            </a:lnSpc>
            <a:spcBef>
              <a:spcPct val="0"/>
            </a:spcBef>
            <a:spcAft>
              <a:spcPct val="35000"/>
            </a:spcAft>
            <a:buNone/>
          </a:pPr>
          <a:r>
            <a:rPr lang="en-US" sz="3200" kern="1200" dirty="0"/>
            <a:t>Underway</a:t>
          </a:r>
        </a:p>
      </dsp:txBody>
      <dsp:txXfrm>
        <a:off x="456756" y="75809"/>
        <a:ext cx="5656768" cy="852412"/>
      </dsp:txXfrm>
    </dsp:sp>
    <dsp:sp modelId="{ADA4A7C6-5B63-4F8E-8D3B-F948F7B09EC9}">
      <dsp:nvSpPr>
        <dsp:cNvPr id="0" name=""/>
        <dsp:cNvSpPr/>
      </dsp:nvSpPr>
      <dsp:spPr>
        <a:xfrm>
          <a:off x="0" y="2904658"/>
          <a:ext cx="8212852" cy="166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7409" tIns="666496" rIns="637409" bIns="128016" numCol="1" spcCol="1270" anchor="t" anchorCtr="0">
          <a:noAutofit/>
        </a:bodyPr>
        <a:lstStyle/>
        <a:p>
          <a:pPr marL="171450" lvl="1" indent="-171450" algn="l" defTabSz="755650">
            <a:lnSpc>
              <a:spcPct val="90000"/>
            </a:lnSpc>
            <a:spcBef>
              <a:spcPct val="0"/>
            </a:spcBef>
            <a:spcAft>
              <a:spcPct val="15000"/>
            </a:spcAft>
            <a:buChar char="•"/>
          </a:pPr>
          <a:endParaRPr lang="en-GB" sz="1700" kern="1200" dirty="0"/>
        </a:p>
        <a:p>
          <a:pPr marL="171450" lvl="1" indent="-171450" algn="l" defTabSz="800100">
            <a:lnSpc>
              <a:spcPct val="90000"/>
            </a:lnSpc>
            <a:spcBef>
              <a:spcPct val="0"/>
            </a:spcBef>
            <a:spcAft>
              <a:spcPct val="15000"/>
            </a:spcAft>
            <a:buChar char="•"/>
          </a:pPr>
          <a:r>
            <a:rPr lang="en-US" sz="1800" kern="1200" dirty="0"/>
            <a:t>Events and Waste &amp; Resource Management forming</a:t>
          </a:r>
          <a:endParaRPr lang="en-GB" sz="1800" kern="1200" dirty="0"/>
        </a:p>
        <a:p>
          <a:pPr marL="171450" lvl="1" indent="-171450" algn="l" defTabSz="800100">
            <a:lnSpc>
              <a:spcPct val="90000"/>
            </a:lnSpc>
            <a:spcBef>
              <a:spcPct val="0"/>
            </a:spcBef>
            <a:spcAft>
              <a:spcPct val="15000"/>
            </a:spcAft>
            <a:buChar char="•"/>
          </a:pPr>
          <a:r>
            <a:rPr lang="en-US" sz="1800" kern="1200" dirty="0"/>
            <a:t>Business and Commerce is yet to form.</a:t>
          </a:r>
        </a:p>
      </dsp:txBody>
      <dsp:txXfrm>
        <a:off x="0" y="2904658"/>
        <a:ext cx="8212852" cy="1663200"/>
      </dsp:txXfrm>
    </dsp:sp>
    <dsp:sp modelId="{8F02FA17-5B7E-48C9-A9F4-58BEFD433057}">
      <dsp:nvSpPr>
        <dsp:cNvPr id="0" name=""/>
        <dsp:cNvSpPr/>
      </dsp:nvSpPr>
      <dsp:spPr>
        <a:xfrm>
          <a:off x="410642" y="2892415"/>
          <a:ext cx="5748996" cy="9446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298" tIns="0" rIns="217298" bIns="0" numCol="1" spcCol="1270" anchor="ctr" anchorCtr="0">
          <a:noAutofit/>
        </a:bodyPr>
        <a:lstStyle/>
        <a:p>
          <a:pPr marL="0" lvl="0" indent="0" algn="l" defTabSz="1422400">
            <a:lnSpc>
              <a:spcPct val="90000"/>
            </a:lnSpc>
            <a:spcBef>
              <a:spcPct val="0"/>
            </a:spcBef>
            <a:spcAft>
              <a:spcPct val="35000"/>
            </a:spcAft>
            <a:buFontTx/>
            <a:buNone/>
          </a:pPr>
          <a:r>
            <a:rPr lang="en-US" sz="3200" kern="1200" dirty="0"/>
            <a:t>To Be started</a:t>
          </a:r>
        </a:p>
      </dsp:txBody>
      <dsp:txXfrm>
        <a:off x="456756" y="2938529"/>
        <a:ext cx="5656768"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A94F1-E2C2-954B-8C55-10D1E0F1D76F}"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3C444-88AA-CC40-8C4F-D975237724E1}" type="slidenum">
              <a:rPr lang="en-US" smtClean="0"/>
              <a:t>‹#›</a:t>
            </a:fld>
            <a:endParaRPr lang="en-US"/>
          </a:p>
        </p:txBody>
      </p:sp>
    </p:spTree>
    <p:extLst>
      <p:ext uri="{BB962C8B-B14F-4D97-AF65-F5344CB8AC3E}">
        <p14:creationId xmlns:p14="http://schemas.microsoft.com/office/powerpoint/2010/main" val="80364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Internally, a costed plan has been drafted, which is with Ann at the minute</a:t>
            </a:r>
          </a:p>
          <a:p>
            <a:r>
              <a:rPr lang="en-GB" dirty="0"/>
              <a:t>Following that this will need council approval</a:t>
            </a:r>
          </a:p>
          <a:p>
            <a:r>
              <a:rPr lang="en-GB" dirty="0"/>
              <a:t>First steps internally should focus on behaviour change, which will make up a lot of the low-cost activity behind the plan, particularly in the first couple of years </a:t>
            </a:r>
          </a:p>
          <a:p>
            <a:r>
              <a:rPr lang="en-GB" dirty="0"/>
              <a:t>Buildings and fleet make up the largest part of the council footprint and will require the largest budgets to tackle – we will continue to seek grant funding for buildings and would like to see the council commit to an all-EV fleet at the earliest opportunity (although some vehicles aren’t available as EVs yet)</a:t>
            </a:r>
          </a:p>
          <a:p>
            <a:endParaRPr lang="en-GB" dirty="0"/>
          </a:p>
          <a:p>
            <a:r>
              <a:rPr lang="en-GB" dirty="0"/>
              <a:t>Island-wide, one of the key aspects, particularly early on, will be engagement. We’ve got a reasonably popular forum running already but it only has about 15 non-council regular attendees so we need to work more on connecting with people across the island</a:t>
            </a:r>
          </a:p>
          <a:p>
            <a:r>
              <a:rPr lang="en-GB" dirty="0"/>
              <a:t>We will also be looking to any quick wins in the first couple of years – these are items that will help with engagement by showing that not everything behind the plan is going to be hard to achieve</a:t>
            </a:r>
          </a:p>
          <a:p>
            <a:r>
              <a:rPr lang="en-GB" dirty="0"/>
              <a:t>Promotion of government grants will be important, particularly for decarbonising homes, as this is as expensive process without support and likely to be difficult to gain support for otherwise. Jim’s team have already done quite a lot of work relating to GHG</a:t>
            </a:r>
          </a:p>
        </p:txBody>
      </p:sp>
      <p:sp>
        <p:nvSpPr>
          <p:cNvPr id="4" name="Slide Number Placeholder 3"/>
          <p:cNvSpPr>
            <a:spLocks noGrp="1"/>
          </p:cNvSpPr>
          <p:nvPr>
            <p:ph type="sldNum" sz="quarter" idx="5"/>
          </p:nvPr>
        </p:nvSpPr>
        <p:spPr/>
        <p:txBody>
          <a:bodyPr/>
          <a:lstStyle/>
          <a:p>
            <a:fld id="{8EB19AC8-4FE5-42D4-BFAC-ED1CABFE5F95}" type="slidenum">
              <a:rPr lang="en-GB" smtClean="0"/>
              <a:t>3</a:t>
            </a:fld>
            <a:endParaRPr lang="en-GB"/>
          </a:p>
        </p:txBody>
      </p:sp>
    </p:spTree>
    <p:extLst>
      <p:ext uri="{BB962C8B-B14F-4D97-AF65-F5344CB8AC3E}">
        <p14:creationId xmlns:p14="http://schemas.microsoft.com/office/powerpoint/2010/main" val="263111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A3C444-88AA-CC40-8C4F-D975237724E1}" type="slidenum">
              <a:rPr lang="en-US" smtClean="0"/>
              <a:t>12</a:t>
            </a:fld>
            <a:endParaRPr lang="en-US"/>
          </a:p>
        </p:txBody>
      </p:sp>
    </p:spTree>
    <p:extLst>
      <p:ext uri="{BB962C8B-B14F-4D97-AF65-F5344CB8AC3E}">
        <p14:creationId xmlns:p14="http://schemas.microsoft.com/office/powerpoint/2010/main" val="405596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15C2-EF65-2B41-9AB8-AC024D4BF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B76F4-D332-E045-BBB5-DA36BD6A4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96AB1-A215-7A47-8DDF-C89FD7834BFC}"/>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881C8ACC-A739-7D40-9FBE-68E26776B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3A300-3647-0048-8DB9-B62D7C38E27D}"/>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135880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FC3D-DAFA-F246-A8B0-30A8924C51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B969C-D48D-F545-ACEE-C9BAB0C572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921A3-BF17-D84B-BC70-61E9CAF5B240}"/>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8120F651-E368-904A-97FD-36B73803E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0898D-3CD3-BB4D-9636-8B51F2161FBC}"/>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296662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FAACE-7DC8-334F-B40D-C03DF8AB8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13BACA-B07F-7E45-AB5F-93E63482CB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920B9-A642-0E4B-ACE2-F28F1DDC4221}"/>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31235280-C92F-C444-8B28-83D7896F4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18C2-348E-C944-BEF2-732A81D32CD9}"/>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279882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C186-3982-7846-A192-FAE488653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39F92-8AE8-124E-9ADB-1F07113390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518F3-A4B4-9641-BD46-8D556799ADFB}"/>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98770501-CA7C-CA42-BC6F-C10FE4D4C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DE973-0369-BD43-BB55-5313B1EA0C09}"/>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14274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566F-61AB-F346-ABE4-A91981E96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B5720-744B-1F4E-84ED-E8CC10E7E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B089F4-3201-D54E-9CEE-CF7D16BCECCD}"/>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D3AEF526-B5FA-684C-BDDC-B09E32DC8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6DC31-8EA1-BF4D-AF70-E7D13D2030E3}"/>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77295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7E52-E6D8-3646-872C-CEA463BDE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A7C78-0579-2044-81CE-81AB4D311B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545ED-97CD-184D-B96A-2225810E7E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7D5BF-3A76-D343-8176-EBD18CEEBE82}"/>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6" name="Footer Placeholder 5">
            <a:extLst>
              <a:ext uri="{FF2B5EF4-FFF2-40B4-BE49-F238E27FC236}">
                <a16:creationId xmlns:a16="http://schemas.microsoft.com/office/drawing/2014/main" id="{EA98C999-900C-6141-A676-EACA8546A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93514-D309-8745-981C-E1A9BE100986}"/>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123804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2660-77C4-EB4F-86A8-C5B28AFF8A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CD2D30-2DF1-C14F-B193-BECCF6B6F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DAFB9F-D253-F149-8CD5-EF7D14B1BE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CA3EF-52A2-7B46-AF2C-EB26A229D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918C59-CECE-D040-B6A6-C7E28702D6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1B003F-C5AE-BB4C-AD60-C42A4931627E}"/>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8" name="Footer Placeholder 7">
            <a:extLst>
              <a:ext uri="{FF2B5EF4-FFF2-40B4-BE49-F238E27FC236}">
                <a16:creationId xmlns:a16="http://schemas.microsoft.com/office/drawing/2014/main" id="{BBD36C8D-B321-5247-A759-C20C9333A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D509C3-C001-0648-8F5C-724D183F86F2}"/>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133362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BFE0-3628-4148-9B41-6389EB9878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19C990-9061-ED4B-8BA1-EA568FAE13C7}"/>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4" name="Footer Placeholder 3">
            <a:extLst>
              <a:ext uri="{FF2B5EF4-FFF2-40B4-BE49-F238E27FC236}">
                <a16:creationId xmlns:a16="http://schemas.microsoft.com/office/drawing/2014/main" id="{CD3C8C2E-E151-C648-9B60-5F021E6DE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19DD34-582C-F444-AA7A-8B4DFC3349FB}"/>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30439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13BB1-50CE-7148-A878-F756D93111D9}"/>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3" name="Footer Placeholder 2">
            <a:extLst>
              <a:ext uri="{FF2B5EF4-FFF2-40B4-BE49-F238E27FC236}">
                <a16:creationId xmlns:a16="http://schemas.microsoft.com/office/drawing/2014/main" id="{9112CA31-DC26-5F4F-B636-AAB1E4A59A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FF0B31-B7B8-834C-8A4E-803AEB5922AF}"/>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405405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05BD-34E4-D945-B33D-1052E9C9A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E18BE-5099-F240-BBCB-2F80D0EBC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D7BDC5-C6B9-2E49-B1D8-D62B1630A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4D3088-E2C1-4145-A08F-1CF29ADE6292}"/>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6" name="Footer Placeholder 5">
            <a:extLst>
              <a:ext uri="{FF2B5EF4-FFF2-40B4-BE49-F238E27FC236}">
                <a16:creationId xmlns:a16="http://schemas.microsoft.com/office/drawing/2014/main" id="{8C80D057-4EC8-5147-B5B7-6D249C44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04BCA-8670-AD49-A9E0-A5D972107B98}"/>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243653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D6AE-4FE6-4246-A2CD-CC0FC8A98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5DEDE-119A-CF4F-A975-E05592E33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701F2E-ECDD-1F43-BC84-DFCFF2BDF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29BF10-B54B-384F-B27E-39FCAC5578F3}"/>
              </a:ext>
            </a:extLst>
          </p:cNvPr>
          <p:cNvSpPr>
            <a:spLocks noGrp="1"/>
          </p:cNvSpPr>
          <p:nvPr>
            <p:ph type="dt" sz="half" idx="10"/>
          </p:nvPr>
        </p:nvSpPr>
        <p:spPr/>
        <p:txBody>
          <a:bodyPr/>
          <a:lstStyle/>
          <a:p>
            <a:fld id="{C0CD178D-07F5-C443-9B50-EAB813FD154F}" type="datetimeFigureOut">
              <a:rPr lang="en-US" smtClean="0"/>
              <a:t>1/26/23</a:t>
            </a:fld>
            <a:endParaRPr lang="en-US"/>
          </a:p>
        </p:txBody>
      </p:sp>
      <p:sp>
        <p:nvSpPr>
          <p:cNvPr id="6" name="Footer Placeholder 5">
            <a:extLst>
              <a:ext uri="{FF2B5EF4-FFF2-40B4-BE49-F238E27FC236}">
                <a16:creationId xmlns:a16="http://schemas.microsoft.com/office/drawing/2014/main" id="{2279E489-29B8-414E-87C6-3A80E0277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B3894-834F-0F4F-A073-D2097F3DBE3A}"/>
              </a:ext>
            </a:extLst>
          </p:cNvPr>
          <p:cNvSpPr>
            <a:spLocks noGrp="1"/>
          </p:cNvSpPr>
          <p:nvPr>
            <p:ph type="sldNum" sz="quarter" idx="12"/>
          </p:nvPr>
        </p:nvSpPr>
        <p:spPr/>
        <p:txBody>
          <a:bodyPr/>
          <a:lstStyle/>
          <a:p>
            <a:fld id="{0F89928A-2E44-D94A-BB93-E406C5864A7C}" type="slidenum">
              <a:rPr lang="en-US" smtClean="0"/>
              <a:t>‹#›</a:t>
            </a:fld>
            <a:endParaRPr lang="en-US"/>
          </a:p>
        </p:txBody>
      </p:sp>
    </p:spTree>
    <p:extLst>
      <p:ext uri="{BB962C8B-B14F-4D97-AF65-F5344CB8AC3E}">
        <p14:creationId xmlns:p14="http://schemas.microsoft.com/office/powerpoint/2010/main" val="220556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3B0C5-A347-2944-8848-B8F105405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37674C-18D3-CE43-901E-E40B8AFEF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D08DD-589D-C242-9377-CF6D9F4D6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D178D-07F5-C443-9B50-EAB813FD154F}" type="datetimeFigureOut">
              <a:rPr lang="en-US" smtClean="0"/>
              <a:t>1/26/23</a:t>
            </a:fld>
            <a:endParaRPr lang="en-US"/>
          </a:p>
        </p:txBody>
      </p:sp>
      <p:sp>
        <p:nvSpPr>
          <p:cNvPr id="5" name="Footer Placeholder 4">
            <a:extLst>
              <a:ext uri="{FF2B5EF4-FFF2-40B4-BE49-F238E27FC236}">
                <a16:creationId xmlns:a16="http://schemas.microsoft.com/office/drawing/2014/main" id="{7A5A5142-D56B-FA41-99C3-FC06CA8BA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D58AE4-9561-AD48-8390-EBB229F4E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9928A-2E44-D94A-BB93-E406C5864A7C}" type="slidenum">
              <a:rPr lang="en-US" smtClean="0"/>
              <a:t>‹#›</a:t>
            </a:fld>
            <a:endParaRPr lang="en-US"/>
          </a:p>
        </p:txBody>
      </p:sp>
    </p:spTree>
    <p:extLst>
      <p:ext uri="{BB962C8B-B14F-4D97-AF65-F5344CB8AC3E}">
        <p14:creationId xmlns:p14="http://schemas.microsoft.com/office/powerpoint/2010/main" val="173810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ourworld.unu.edu/en/climate-change-what-happens-after-2100"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greenimpact.nus.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1E32-8AE8-FA4E-8DAE-5AA04419DC4E}"/>
              </a:ext>
            </a:extLst>
          </p:cNvPr>
          <p:cNvSpPr>
            <a:spLocks noGrp="1"/>
          </p:cNvSpPr>
          <p:nvPr>
            <p:ph type="ctrTitle"/>
          </p:nvPr>
        </p:nvSpPr>
        <p:spPr>
          <a:xfrm>
            <a:off x="1479756" y="178466"/>
            <a:ext cx="9144000" cy="1011391"/>
          </a:xfrm>
        </p:spPr>
        <p:txBody>
          <a:bodyPr/>
          <a:lstStyle/>
          <a:p>
            <a:r>
              <a:rPr lang="en-US" dirty="0"/>
              <a:t>Mission Zero for Business</a:t>
            </a:r>
          </a:p>
        </p:txBody>
      </p:sp>
      <p:sp>
        <p:nvSpPr>
          <p:cNvPr id="3" name="Subtitle 2">
            <a:extLst>
              <a:ext uri="{FF2B5EF4-FFF2-40B4-BE49-F238E27FC236}">
                <a16:creationId xmlns:a16="http://schemas.microsoft.com/office/drawing/2014/main" id="{D726494E-E7D7-084C-AB51-C92E0E9F67A7}"/>
              </a:ext>
            </a:extLst>
          </p:cNvPr>
          <p:cNvSpPr>
            <a:spLocks noGrp="1"/>
          </p:cNvSpPr>
          <p:nvPr>
            <p:ph type="subTitle" idx="1"/>
          </p:nvPr>
        </p:nvSpPr>
        <p:spPr>
          <a:xfrm>
            <a:off x="291604" y="1971522"/>
            <a:ext cx="3179185" cy="1655762"/>
          </a:xfrm>
        </p:spPr>
        <p:txBody>
          <a:bodyPr>
            <a:normAutofit fontScale="70000" lnSpcReduction="20000"/>
          </a:bodyPr>
          <a:lstStyle/>
          <a:p>
            <a:r>
              <a:rPr lang="en-US" sz="4000" dirty="0"/>
              <a:t>Presentation to the Economic Development Board</a:t>
            </a:r>
          </a:p>
          <a:p>
            <a:r>
              <a:rPr lang="en-US" sz="2300" i="1" dirty="0"/>
              <a:t>26 Jan 2023</a:t>
            </a:r>
          </a:p>
          <a:p>
            <a:endParaRPr lang="en-US" sz="1600" dirty="0"/>
          </a:p>
        </p:txBody>
      </p:sp>
      <p:pic>
        <p:nvPicPr>
          <p:cNvPr id="5" name="Picture 4">
            <a:extLst>
              <a:ext uri="{FF2B5EF4-FFF2-40B4-BE49-F238E27FC236}">
                <a16:creationId xmlns:a16="http://schemas.microsoft.com/office/drawing/2014/main" id="{716C07A8-6097-0043-A17B-693B3DA83FF2}"/>
              </a:ext>
            </a:extLst>
          </p:cNvPr>
          <p:cNvPicPr>
            <a:picLocks noChangeAspect="1"/>
          </p:cNvPicPr>
          <p:nvPr/>
        </p:nvPicPr>
        <p:blipFill>
          <a:blip r:embed="rId2"/>
          <a:stretch>
            <a:fillRect/>
          </a:stretch>
        </p:blipFill>
        <p:spPr>
          <a:xfrm>
            <a:off x="3554362" y="970143"/>
            <a:ext cx="8519448" cy="5755942"/>
          </a:xfrm>
          <a:prstGeom prst="rect">
            <a:avLst/>
          </a:prstGeom>
        </p:spPr>
      </p:pic>
    </p:spTree>
    <p:extLst>
      <p:ext uri="{BB962C8B-B14F-4D97-AF65-F5344CB8AC3E}">
        <p14:creationId xmlns:p14="http://schemas.microsoft.com/office/powerpoint/2010/main" val="4627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6CB4-ED76-A947-8AD9-4B2E2865CC53}"/>
              </a:ext>
            </a:extLst>
          </p:cNvPr>
          <p:cNvSpPr>
            <a:spLocks noGrp="1"/>
          </p:cNvSpPr>
          <p:nvPr>
            <p:ph type="title"/>
          </p:nvPr>
        </p:nvSpPr>
        <p:spPr/>
        <p:txBody>
          <a:bodyPr/>
          <a:lstStyle/>
          <a:p>
            <a:r>
              <a:rPr lang="en-US" dirty="0"/>
              <a:t>Need to focus on more than carbon</a:t>
            </a:r>
          </a:p>
        </p:txBody>
      </p:sp>
      <p:pic>
        <p:nvPicPr>
          <p:cNvPr id="5" name="Content Placeholder 4">
            <a:extLst>
              <a:ext uri="{FF2B5EF4-FFF2-40B4-BE49-F238E27FC236}">
                <a16:creationId xmlns:a16="http://schemas.microsoft.com/office/drawing/2014/main" id="{DFF77D6B-CB28-C740-A53A-E2BA714741DE}"/>
              </a:ext>
            </a:extLst>
          </p:cNvPr>
          <p:cNvPicPr>
            <a:picLocks noGrp="1" noChangeAspect="1"/>
          </p:cNvPicPr>
          <p:nvPr>
            <p:ph idx="1"/>
          </p:nvPr>
        </p:nvPicPr>
        <p:blipFill>
          <a:blip r:embed="rId2"/>
          <a:stretch>
            <a:fillRect/>
          </a:stretch>
        </p:blipFill>
        <p:spPr>
          <a:xfrm>
            <a:off x="4079236" y="1356486"/>
            <a:ext cx="4033528" cy="5501514"/>
          </a:xfrm>
        </p:spPr>
      </p:pic>
    </p:spTree>
    <p:extLst>
      <p:ext uri="{BB962C8B-B14F-4D97-AF65-F5344CB8AC3E}">
        <p14:creationId xmlns:p14="http://schemas.microsoft.com/office/powerpoint/2010/main" val="177903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0C01-6894-491D-86BE-A02CB65EE06F}"/>
              </a:ext>
            </a:extLst>
          </p:cNvPr>
          <p:cNvSpPr>
            <a:spLocks noGrp="1"/>
          </p:cNvSpPr>
          <p:nvPr>
            <p:ph type="title"/>
          </p:nvPr>
        </p:nvSpPr>
        <p:spPr/>
        <p:txBody>
          <a:bodyPr anchor="b">
            <a:normAutofit/>
          </a:bodyPr>
          <a:lstStyle/>
          <a:p>
            <a:r>
              <a:rPr lang="en-GB" dirty="0"/>
              <a:t>The United Nations Sustainable Development Goals</a:t>
            </a:r>
          </a:p>
        </p:txBody>
      </p:sp>
      <p:sp>
        <p:nvSpPr>
          <p:cNvPr id="71" name="Content Placeholder 3">
            <a:extLst>
              <a:ext uri="{FF2B5EF4-FFF2-40B4-BE49-F238E27FC236}">
                <a16:creationId xmlns:a16="http://schemas.microsoft.com/office/drawing/2014/main" id="{3501A3FE-CB78-4D92-898F-31229CC1CAFD}"/>
              </a:ext>
            </a:extLst>
          </p:cNvPr>
          <p:cNvSpPr>
            <a:spLocks noGrp="1"/>
          </p:cNvSpPr>
          <p:nvPr>
            <p:ph idx="1"/>
          </p:nvPr>
        </p:nvSpPr>
        <p:spPr>
          <a:xfrm>
            <a:off x="7464878" y="1825625"/>
            <a:ext cx="3888922" cy="4351338"/>
          </a:xfrm>
        </p:spPr>
        <p:txBody>
          <a:bodyPr>
            <a:normAutofit/>
          </a:bodyPr>
          <a:lstStyle/>
          <a:p>
            <a:r>
              <a:rPr lang="en-US" sz="2400" dirty="0"/>
              <a:t>Looking at work through the lens of the Biosphere can be aided by consciously assessing all actions against the 17 goals.</a:t>
            </a:r>
          </a:p>
          <a:p>
            <a:r>
              <a:rPr lang="en-US" sz="2400" dirty="0"/>
              <a:t>By considering scope modifications  we can often make the connection stronger, more visible ,or connect to more of them.</a:t>
            </a:r>
          </a:p>
          <a:p>
            <a:endParaRPr lang="en-US" sz="1600" dirty="0"/>
          </a:p>
          <a:p>
            <a:endParaRPr lang="en-US" sz="1600" dirty="0"/>
          </a:p>
        </p:txBody>
      </p:sp>
      <p:pic>
        <p:nvPicPr>
          <p:cNvPr id="2050" name="Picture 2" descr="Photo: The Sustainable Development Goals: 17 Goals to Transform Our World">
            <a:extLst>
              <a:ext uri="{FF2B5EF4-FFF2-40B4-BE49-F238E27FC236}">
                <a16:creationId xmlns:a16="http://schemas.microsoft.com/office/drawing/2014/main" id="{02531205-F2D8-49CE-941A-8919C65D3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31"/>
          <a:stretch/>
        </p:blipFill>
        <p:spPr bwMode="auto">
          <a:xfrm>
            <a:off x="838200" y="1795747"/>
            <a:ext cx="6626677" cy="3266506"/>
          </a:xfrm>
          <a:prstGeom prst="rect">
            <a:avLst/>
          </a:prstGeom>
          <a:solidFill>
            <a:srgbClr val="FFFFFF"/>
          </a:solidFill>
        </p:spPr>
      </p:pic>
    </p:spTree>
    <p:extLst>
      <p:ext uri="{BB962C8B-B14F-4D97-AF65-F5344CB8AC3E}">
        <p14:creationId xmlns:p14="http://schemas.microsoft.com/office/powerpoint/2010/main" val="394110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62DA-3A7B-EE45-828C-55F88EE718C1}"/>
              </a:ext>
            </a:extLst>
          </p:cNvPr>
          <p:cNvSpPr>
            <a:spLocks noGrp="1"/>
          </p:cNvSpPr>
          <p:nvPr>
            <p:ph type="title"/>
          </p:nvPr>
        </p:nvSpPr>
        <p:spPr/>
        <p:txBody>
          <a:bodyPr/>
          <a:lstStyle/>
          <a:p>
            <a:r>
              <a:rPr lang="en-US" dirty="0"/>
              <a:t>What will supporting the Biosphere look like for businesses?</a:t>
            </a:r>
          </a:p>
        </p:txBody>
      </p:sp>
      <p:sp>
        <p:nvSpPr>
          <p:cNvPr id="3" name="Content Placeholder 2">
            <a:extLst>
              <a:ext uri="{FF2B5EF4-FFF2-40B4-BE49-F238E27FC236}">
                <a16:creationId xmlns:a16="http://schemas.microsoft.com/office/drawing/2014/main" id="{A2ED4428-B24A-2147-BE3B-AD31CECE4A9B}"/>
              </a:ext>
            </a:extLst>
          </p:cNvPr>
          <p:cNvSpPr>
            <a:spLocks noGrp="1"/>
          </p:cNvSpPr>
          <p:nvPr>
            <p:ph idx="1"/>
          </p:nvPr>
        </p:nvSpPr>
        <p:spPr/>
        <p:txBody>
          <a:bodyPr>
            <a:normAutofit lnSpcReduction="10000"/>
          </a:bodyPr>
          <a:lstStyle/>
          <a:p>
            <a:r>
              <a:rPr lang="en-US" dirty="0"/>
              <a:t>The Biosphere Reserve Designation is about the balance between humans and the natural world.</a:t>
            </a:r>
          </a:p>
          <a:p>
            <a:r>
              <a:rPr lang="en-US" dirty="0"/>
              <a:t>Considering the SDGs in their decision-making.</a:t>
            </a:r>
          </a:p>
          <a:p>
            <a:r>
              <a:rPr lang="en-US" dirty="0"/>
              <a:t>Several other concepts refer or link to the SDGs, including:</a:t>
            </a:r>
          </a:p>
          <a:p>
            <a:pPr lvl="1"/>
            <a:r>
              <a:rPr lang="en-US" dirty="0"/>
              <a:t>A ‘fair green transition’ </a:t>
            </a:r>
          </a:p>
          <a:p>
            <a:pPr lvl="1"/>
            <a:r>
              <a:rPr lang="en-US" dirty="0"/>
              <a:t>Doughnut economics (Kate Raworth)</a:t>
            </a:r>
          </a:p>
          <a:p>
            <a:pPr lvl="1"/>
            <a:r>
              <a:rPr lang="en-US" dirty="0"/>
              <a:t>Environment, Social, and Governance standards</a:t>
            </a:r>
          </a:p>
          <a:p>
            <a:pPr marL="457200" lvl="1" indent="0">
              <a:buNone/>
            </a:pPr>
            <a:endParaRPr lang="en-US" dirty="0"/>
          </a:p>
          <a:p>
            <a:pPr marL="457200" lvl="1" indent="0" algn="ctr">
              <a:buNone/>
            </a:pPr>
            <a:r>
              <a:rPr lang="en-US" sz="3600" dirty="0">
                <a:solidFill>
                  <a:schemeClr val="accent6">
                    <a:lumMod val="50000"/>
                  </a:schemeClr>
                </a:solidFill>
              </a:rPr>
              <a:t>If we live or work on the Island we are part of the Biosphere whatever we do.</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0032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75230-C207-3547-9653-79DCCA14B18C}"/>
              </a:ext>
            </a:extLst>
          </p:cNvPr>
          <p:cNvPicPr>
            <a:picLocks noChangeAspect="1"/>
          </p:cNvPicPr>
          <p:nvPr/>
        </p:nvPicPr>
        <p:blipFill>
          <a:blip r:embed="rId2"/>
          <a:stretch>
            <a:fillRect/>
          </a:stretch>
        </p:blipFill>
        <p:spPr>
          <a:xfrm>
            <a:off x="1165123" y="84296"/>
            <a:ext cx="9881419" cy="6676122"/>
          </a:xfrm>
          <a:prstGeom prst="rect">
            <a:avLst/>
          </a:prstGeom>
        </p:spPr>
      </p:pic>
    </p:spTree>
    <p:extLst>
      <p:ext uri="{BB962C8B-B14F-4D97-AF65-F5344CB8AC3E}">
        <p14:creationId xmlns:p14="http://schemas.microsoft.com/office/powerpoint/2010/main" val="300290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1A38-3213-7A49-9F73-8732411D0733}"/>
              </a:ext>
            </a:extLst>
          </p:cNvPr>
          <p:cNvSpPr>
            <a:spLocks noGrp="1"/>
          </p:cNvSpPr>
          <p:nvPr>
            <p:ph type="title"/>
          </p:nvPr>
        </p:nvSpPr>
        <p:spPr/>
        <p:txBody>
          <a:bodyPr/>
          <a:lstStyle/>
          <a:p>
            <a:r>
              <a:rPr lang="en-US" dirty="0"/>
              <a:t>Targets for MZCH – Business and Commerce</a:t>
            </a:r>
          </a:p>
        </p:txBody>
      </p:sp>
      <p:sp>
        <p:nvSpPr>
          <p:cNvPr id="3" name="Content Placeholder 2">
            <a:extLst>
              <a:ext uri="{FF2B5EF4-FFF2-40B4-BE49-F238E27FC236}">
                <a16:creationId xmlns:a16="http://schemas.microsoft.com/office/drawing/2014/main" id="{966D23DA-EE73-3443-9BD9-0F4DC9032B50}"/>
              </a:ext>
            </a:extLst>
          </p:cNvPr>
          <p:cNvSpPr>
            <a:spLocks noGrp="1"/>
          </p:cNvSpPr>
          <p:nvPr>
            <p:ph idx="1"/>
          </p:nvPr>
        </p:nvSpPr>
        <p:spPr/>
        <p:txBody>
          <a:bodyPr/>
          <a:lstStyle/>
          <a:p>
            <a:r>
              <a:rPr lang="en-US" dirty="0"/>
              <a:t>Net Zero is a target for all businesses, however small.</a:t>
            </a:r>
          </a:p>
          <a:p>
            <a:r>
              <a:rPr lang="en-US" dirty="0"/>
              <a:t>The ask is to plot a journey for all businesses to:</a:t>
            </a:r>
          </a:p>
          <a:p>
            <a:pPr lvl="1"/>
            <a:r>
              <a:rPr lang="en-US" dirty="0"/>
              <a:t>Support Mission Zero and the Biosphere Reserve designation, including it in </a:t>
            </a:r>
            <a:r>
              <a:rPr lang="en-US" dirty="0" err="1"/>
              <a:t>organisational</a:t>
            </a:r>
            <a:r>
              <a:rPr lang="en-US" dirty="0"/>
              <a:t> mission statements/vision statements wherever relevant</a:t>
            </a:r>
          </a:p>
          <a:p>
            <a:pPr lvl="1"/>
            <a:r>
              <a:rPr lang="en-US" dirty="0"/>
              <a:t>Join and actively participate in the Green Impact </a:t>
            </a:r>
            <a:r>
              <a:rPr lang="en-US" dirty="0" err="1"/>
              <a:t>Programme</a:t>
            </a:r>
            <a:endParaRPr lang="en-US" dirty="0"/>
          </a:p>
          <a:p>
            <a:pPr lvl="1"/>
            <a:r>
              <a:rPr lang="en-US" dirty="0"/>
              <a:t>Calculate and understand their carbon footprint and commit to working to meet net zero by no later than 2040</a:t>
            </a:r>
          </a:p>
          <a:p>
            <a:pPr lvl="1"/>
            <a:r>
              <a:rPr lang="en-US" dirty="0"/>
              <a:t>Take the lead in forming a Business Hub with our support.</a:t>
            </a:r>
          </a:p>
          <a:p>
            <a:pPr marL="0" indent="0">
              <a:buNone/>
            </a:pPr>
            <a:endParaRPr lang="en-US" dirty="0"/>
          </a:p>
        </p:txBody>
      </p:sp>
    </p:spTree>
    <p:extLst>
      <p:ext uri="{BB962C8B-B14F-4D97-AF65-F5344CB8AC3E}">
        <p14:creationId xmlns:p14="http://schemas.microsoft.com/office/powerpoint/2010/main" val="7845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C094-E714-7A44-9D05-7BD4C9153A35}"/>
              </a:ext>
            </a:extLst>
          </p:cNvPr>
          <p:cNvSpPr>
            <a:spLocks noGrp="1"/>
          </p:cNvSpPr>
          <p:nvPr>
            <p:ph type="title"/>
          </p:nvPr>
        </p:nvSpPr>
        <p:spPr/>
        <p:txBody>
          <a:bodyPr/>
          <a:lstStyle/>
          <a:p>
            <a:r>
              <a:rPr lang="en-US" dirty="0"/>
              <a:t>Back up info only</a:t>
            </a:r>
          </a:p>
        </p:txBody>
      </p:sp>
      <p:sp>
        <p:nvSpPr>
          <p:cNvPr id="3" name="Content Placeholder 2">
            <a:extLst>
              <a:ext uri="{FF2B5EF4-FFF2-40B4-BE49-F238E27FC236}">
                <a16:creationId xmlns:a16="http://schemas.microsoft.com/office/drawing/2014/main" id="{6905B19E-8CD4-A844-B56A-BED6CD5C45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616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09C4-F9B0-D149-87C8-AD1D03FFC5F6}"/>
              </a:ext>
            </a:extLst>
          </p:cNvPr>
          <p:cNvSpPr>
            <a:spLocks noGrp="1"/>
          </p:cNvSpPr>
          <p:nvPr>
            <p:ph type="title"/>
          </p:nvPr>
        </p:nvSpPr>
        <p:spPr>
          <a:xfrm>
            <a:off x="0" y="0"/>
            <a:ext cx="10515600" cy="696759"/>
          </a:xfrm>
        </p:spPr>
        <p:txBody>
          <a:bodyPr/>
          <a:lstStyle/>
          <a:p>
            <a:r>
              <a:rPr lang="en-US" dirty="0"/>
              <a:t>Scope 1,2 and 3 </a:t>
            </a:r>
          </a:p>
        </p:txBody>
      </p:sp>
      <p:pic>
        <p:nvPicPr>
          <p:cNvPr id="4" name="Content Placeholder 4">
            <a:extLst>
              <a:ext uri="{FF2B5EF4-FFF2-40B4-BE49-F238E27FC236}">
                <a16:creationId xmlns:a16="http://schemas.microsoft.com/office/drawing/2014/main" id="{5EC75EC2-0F10-074E-85FB-8466BB84F498}"/>
              </a:ext>
            </a:extLst>
          </p:cNvPr>
          <p:cNvPicPr>
            <a:picLocks noGrp="1" noChangeAspect="1"/>
          </p:cNvPicPr>
          <p:nvPr>
            <p:ph idx="1"/>
          </p:nvPr>
        </p:nvPicPr>
        <p:blipFill>
          <a:blip r:embed="rId2"/>
          <a:stretch>
            <a:fillRect/>
          </a:stretch>
        </p:blipFill>
        <p:spPr>
          <a:xfrm>
            <a:off x="1563329" y="640530"/>
            <a:ext cx="9180923" cy="5501729"/>
          </a:xfrm>
        </p:spPr>
      </p:pic>
    </p:spTree>
    <p:extLst>
      <p:ext uri="{BB962C8B-B14F-4D97-AF65-F5344CB8AC3E}">
        <p14:creationId xmlns:p14="http://schemas.microsoft.com/office/powerpoint/2010/main" val="11456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8D54-A7DB-B045-9B1C-F6D416258030}"/>
              </a:ext>
            </a:extLst>
          </p:cNvPr>
          <p:cNvSpPr>
            <a:spLocks noGrp="1"/>
          </p:cNvSpPr>
          <p:nvPr>
            <p:ph type="title"/>
          </p:nvPr>
        </p:nvSpPr>
        <p:spPr>
          <a:xfrm>
            <a:off x="419099" y="188144"/>
            <a:ext cx="11353800" cy="1325563"/>
          </a:xfrm>
        </p:spPr>
        <p:txBody>
          <a:bodyPr/>
          <a:lstStyle/>
          <a:p>
            <a:r>
              <a:rPr lang="en-US" dirty="0"/>
              <a:t>Mission Zero and Biosphere governance structure</a:t>
            </a:r>
          </a:p>
        </p:txBody>
      </p:sp>
      <p:pic>
        <p:nvPicPr>
          <p:cNvPr id="7" name="Picture 6">
            <a:extLst>
              <a:ext uri="{FF2B5EF4-FFF2-40B4-BE49-F238E27FC236}">
                <a16:creationId xmlns:a16="http://schemas.microsoft.com/office/drawing/2014/main" id="{4B02CA21-95B4-4A2F-8ACD-25B1460A01D1}"/>
              </a:ext>
            </a:extLst>
          </p:cNvPr>
          <p:cNvPicPr>
            <a:picLocks noChangeAspect="1"/>
          </p:cNvPicPr>
          <p:nvPr/>
        </p:nvPicPr>
        <p:blipFill>
          <a:blip r:embed="rId2"/>
          <a:stretch>
            <a:fillRect/>
          </a:stretch>
        </p:blipFill>
        <p:spPr>
          <a:xfrm>
            <a:off x="1681316" y="1102708"/>
            <a:ext cx="8417709" cy="5704948"/>
          </a:xfrm>
          <a:prstGeom prst="rect">
            <a:avLst/>
          </a:prstGeom>
        </p:spPr>
      </p:pic>
    </p:spTree>
    <p:extLst>
      <p:ext uri="{BB962C8B-B14F-4D97-AF65-F5344CB8AC3E}">
        <p14:creationId xmlns:p14="http://schemas.microsoft.com/office/powerpoint/2010/main" val="421419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8608-6365-4DCC-B585-3A040714B37B}"/>
              </a:ext>
            </a:extLst>
          </p:cNvPr>
          <p:cNvSpPr>
            <a:spLocks noGrp="1"/>
          </p:cNvSpPr>
          <p:nvPr>
            <p:ph type="title"/>
          </p:nvPr>
        </p:nvSpPr>
        <p:spPr>
          <a:xfrm>
            <a:off x="5248072" y="10"/>
            <a:ext cx="4939868" cy="1286160"/>
          </a:xfrm>
        </p:spPr>
        <p:txBody>
          <a:bodyPr vert="horz" lIns="91440" tIns="45720" rIns="91440" bIns="45720" rtlCol="0" anchor="b">
            <a:normAutofit/>
          </a:bodyPr>
          <a:lstStyle/>
          <a:p>
            <a:r>
              <a:rPr lang="en-US" dirty="0"/>
              <a:t>Status</a:t>
            </a:r>
          </a:p>
        </p:txBody>
      </p:sp>
      <p:pic>
        <p:nvPicPr>
          <p:cNvPr id="6" name="Picture 5">
            <a:extLst>
              <a:ext uri="{FF2B5EF4-FFF2-40B4-BE49-F238E27FC236}">
                <a16:creationId xmlns:a16="http://schemas.microsoft.com/office/drawing/2014/main" id="{D428027C-5375-4D5E-BC6E-517BD7D2313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160" r="36324"/>
          <a:stretch/>
        </p:blipFill>
        <p:spPr>
          <a:xfrm>
            <a:off x="356701" y="10"/>
            <a:ext cx="3476673" cy="6857990"/>
          </a:xfrm>
          <a:prstGeom prst="rect">
            <a:avLst/>
          </a:prstGeom>
          <a:effectLst/>
        </p:spPr>
      </p:pic>
      <p:graphicFrame>
        <p:nvGraphicFramePr>
          <p:cNvPr id="18" name="Content Placeholder 2">
            <a:extLst>
              <a:ext uri="{FF2B5EF4-FFF2-40B4-BE49-F238E27FC236}">
                <a16:creationId xmlns:a16="http://schemas.microsoft.com/office/drawing/2014/main" id="{FC9687FB-DC54-4828-8F10-76CFD9E4C9D3}"/>
              </a:ext>
            </a:extLst>
          </p:cNvPr>
          <p:cNvGraphicFramePr>
            <a:graphicFrameLocks noGrp="1"/>
          </p:cNvGraphicFramePr>
          <p:nvPr>
            <p:ph sz="half" idx="1"/>
            <p:extLst>
              <p:ext uri="{D42A27DB-BD31-4B8C-83A1-F6EECF244321}">
                <p14:modId xmlns:p14="http://schemas.microsoft.com/office/powerpoint/2010/main" val="3870915564"/>
              </p:ext>
            </p:extLst>
          </p:nvPr>
        </p:nvGraphicFramePr>
        <p:xfrm>
          <a:off x="3833375" y="1286170"/>
          <a:ext cx="8212852" cy="50576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35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1A38-3213-7A49-9F73-8732411D0733}"/>
              </a:ext>
            </a:extLst>
          </p:cNvPr>
          <p:cNvSpPr>
            <a:spLocks noGrp="1"/>
          </p:cNvSpPr>
          <p:nvPr>
            <p:ph type="title"/>
          </p:nvPr>
        </p:nvSpPr>
        <p:spPr/>
        <p:txBody>
          <a:bodyPr/>
          <a:lstStyle/>
          <a:p>
            <a:r>
              <a:rPr lang="en-US" dirty="0"/>
              <a:t>Targets for MZCH – Business and Commerce</a:t>
            </a:r>
          </a:p>
        </p:txBody>
      </p:sp>
      <p:sp>
        <p:nvSpPr>
          <p:cNvPr id="3" name="Content Placeholder 2">
            <a:extLst>
              <a:ext uri="{FF2B5EF4-FFF2-40B4-BE49-F238E27FC236}">
                <a16:creationId xmlns:a16="http://schemas.microsoft.com/office/drawing/2014/main" id="{966D23DA-EE73-3443-9BD9-0F4DC9032B50}"/>
              </a:ext>
            </a:extLst>
          </p:cNvPr>
          <p:cNvSpPr>
            <a:spLocks noGrp="1"/>
          </p:cNvSpPr>
          <p:nvPr>
            <p:ph idx="1"/>
          </p:nvPr>
        </p:nvSpPr>
        <p:spPr/>
        <p:txBody>
          <a:bodyPr/>
          <a:lstStyle/>
          <a:p>
            <a:r>
              <a:rPr lang="en-US" dirty="0"/>
              <a:t>Net Zero is a target for all businesses, however small.</a:t>
            </a:r>
          </a:p>
          <a:p>
            <a:r>
              <a:rPr lang="en-US" dirty="0"/>
              <a:t>The ask is to plot a journey for all businesses to:</a:t>
            </a:r>
          </a:p>
          <a:p>
            <a:pPr lvl="1"/>
            <a:r>
              <a:rPr lang="en-US" dirty="0"/>
              <a:t>Support Mission Zero and the Biosphere Reserve designation, including it in </a:t>
            </a:r>
            <a:r>
              <a:rPr lang="en-US" dirty="0" err="1"/>
              <a:t>organisational</a:t>
            </a:r>
            <a:r>
              <a:rPr lang="en-US" dirty="0"/>
              <a:t> mission statements/vision statements wherever relevant</a:t>
            </a:r>
          </a:p>
          <a:p>
            <a:pPr lvl="1"/>
            <a:r>
              <a:rPr lang="en-US" dirty="0"/>
              <a:t>Join and actively participate in the Green Impact </a:t>
            </a:r>
            <a:r>
              <a:rPr lang="en-US" dirty="0" err="1"/>
              <a:t>Programme</a:t>
            </a:r>
            <a:r>
              <a:rPr lang="en-US" dirty="0"/>
              <a:t> </a:t>
            </a:r>
          </a:p>
          <a:p>
            <a:pPr lvl="1"/>
            <a:r>
              <a:rPr lang="en-US" dirty="0"/>
              <a:t>Calculate and understand their carbon footprint and commit to working to meet net zero by no later than 2040.</a:t>
            </a:r>
          </a:p>
          <a:p>
            <a:pPr lvl="1"/>
            <a:r>
              <a:rPr lang="en-US" dirty="0" err="1"/>
              <a:t>Publicise</a:t>
            </a:r>
            <a:r>
              <a:rPr lang="en-US" dirty="0"/>
              <a:t> the good work that many businesses are doing.</a:t>
            </a:r>
          </a:p>
          <a:p>
            <a:pPr marL="0" indent="0">
              <a:buNone/>
            </a:pPr>
            <a:endParaRPr lang="en-US" dirty="0"/>
          </a:p>
        </p:txBody>
      </p:sp>
    </p:spTree>
    <p:extLst>
      <p:ext uri="{BB962C8B-B14F-4D97-AF65-F5344CB8AC3E}">
        <p14:creationId xmlns:p14="http://schemas.microsoft.com/office/powerpoint/2010/main" val="1645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18791-7ED0-49EF-AFCD-111BDAC06C92}"/>
              </a:ext>
            </a:extLst>
          </p:cNvPr>
          <p:cNvPicPr>
            <a:picLocks noChangeAspect="1"/>
          </p:cNvPicPr>
          <p:nvPr/>
        </p:nvPicPr>
        <p:blipFill rotWithShape="1">
          <a:blip r:embed="rId2"/>
          <a:srcRect t="9256"/>
          <a:stretch/>
        </p:blipFill>
        <p:spPr>
          <a:xfrm>
            <a:off x="1900102" y="1543050"/>
            <a:ext cx="8391796" cy="5259818"/>
          </a:xfrm>
          <a:prstGeom prst="rect">
            <a:avLst/>
          </a:prstGeom>
        </p:spPr>
      </p:pic>
      <p:sp>
        <p:nvSpPr>
          <p:cNvPr id="7" name="Title 6">
            <a:extLst>
              <a:ext uri="{FF2B5EF4-FFF2-40B4-BE49-F238E27FC236}">
                <a16:creationId xmlns:a16="http://schemas.microsoft.com/office/drawing/2014/main" id="{32DBA317-AD81-43A5-8716-A63DEE043CFD}"/>
              </a:ext>
            </a:extLst>
          </p:cNvPr>
          <p:cNvSpPr>
            <a:spLocks noGrp="1"/>
          </p:cNvSpPr>
          <p:nvPr>
            <p:ph type="title"/>
          </p:nvPr>
        </p:nvSpPr>
        <p:spPr/>
        <p:txBody>
          <a:bodyPr/>
          <a:lstStyle/>
          <a:p>
            <a:r>
              <a:rPr lang="en-GB" dirty="0"/>
              <a:t>Isle of Wight emissions (2019)</a:t>
            </a:r>
            <a:br>
              <a:rPr lang="en-GB" dirty="0"/>
            </a:br>
            <a:r>
              <a:rPr lang="en-GB" dirty="0"/>
              <a:t>558,200 tCO2e</a:t>
            </a:r>
          </a:p>
        </p:txBody>
      </p:sp>
      <p:sp>
        <p:nvSpPr>
          <p:cNvPr id="3" name="Freeform 2">
            <a:extLst>
              <a:ext uri="{FF2B5EF4-FFF2-40B4-BE49-F238E27FC236}">
                <a16:creationId xmlns:a16="http://schemas.microsoft.com/office/drawing/2014/main" id="{F06C2C6E-FCBC-BC4E-9F1E-E95739D172CA}"/>
              </a:ext>
            </a:extLst>
          </p:cNvPr>
          <p:cNvSpPr/>
          <p:nvPr/>
        </p:nvSpPr>
        <p:spPr>
          <a:xfrm>
            <a:off x="6832600" y="2120900"/>
            <a:ext cx="2247900" cy="736600"/>
          </a:xfrm>
          <a:custGeom>
            <a:avLst/>
            <a:gdLst>
              <a:gd name="connsiteX0" fmla="*/ 965200 w 2247900"/>
              <a:gd name="connsiteY0" fmla="*/ 0 h 736600"/>
              <a:gd name="connsiteX1" fmla="*/ 965200 w 2247900"/>
              <a:gd name="connsiteY1" fmla="*/ 0 h 736600"/>
              <a:gd name="connsiteX2" fmla="*/ 838200 w 2247900"/>
              <a:gd name="connsiteY2" fmla="*/ 12700 h 736600"/>
              <a:gd name="connsiteX3" fmla="*/ 596900 w 2247900"/>
              <a:gd name="connsiteY3" fmla="*/ 25400 h 736600"/>
              <a:gd name="connsiteX4" fmla="*/ 520700 w 2247900"/>
              <a:gd name="connsiteY4" fmla="*/ 38100 h 736600"/>
              <a:gd name="connsiteX5" fmla="*/ 406400 w 2247900"/>
              <a:gd name="connsiteY5" fmla="*/ 63500 h 736600"/>
              <a:gd name="connsiteX6" fmla="*/ 368300 w 2247900"/>
              <a:gd name="connsiteY6" fmla="*/ 76200 h 736600"/>
              <a:gd name="connsiteX7" fmla="*/ 279400 w 2247900"/>
              <a:gd name="connsiteY7" fmla="*/ 101600 h 736600"/>
              <a:gd name="connsiteX8" fmla="*/ 241300 w 2247900"/>
              <a:gd name="connsiteY8" fmla="*/ 127000 h 736600"/>
              <a:gd name="connsiteX9" fmla="*/ 190500 w 2247900"/>
              <a:gd name="connsiteY9" fmla="*/ 152400 h 736600"/>
              <a:gd name="connsiteX10" fmla="*/ 152400 w 2247900"/>
              <a:gd name="connsiteY10" fmla="*/ 190500 h 736600"/>
              <a:gd name="connsiteX11" fmla="*/ 114300 w 2247900"/>
              <a:gd name="connsiteY11" fmla="*/ 215900 h 736600"/>
              <a:gd name="connsiteX12" fmla="*/ 88900 w 2247900"/>
              <a:gd name="connsiteY12" fmla="*/ 254000 h 736600"/>
              <a:gd name="connsiteX13" fmla="*/ 50800 w 2247900"/>
              <a:gd name="connsiteY13" fmla="*/ 292100 h 736600"/>
              <a:gd name="connsiteX14" fmla="*/ 25400 w 2247900"/>
              <a:gd name="connsiteY14" fmla="*/ 342900 h 736600"/>
              <a:gd name="connsiteX15" fmla="*/ 0 w 2247900"/>
              <a:gd name="connsiteY15" fmla="*/ 381000 h 736600"/>
              <a:gd name="connsiteX16" fmla="*/ 63500 w 2247900"/>
              <a:gd name="connsiteY16" fmla="*/ 546100 h 736600"/>
              <a:gd name="connsiteX17" fmla="*/ 139700 w 2247900"/>
              <a:gd name="connsiteY17" fmla="*/ 596900 h 736600"/>
              <a:gd name="connsiteX18" fmla="*/ 177800 w 2247900"/>
              <a:gd name="connsiteY18" fmla="*/ 609600 h 736600"/>
              <a:gd name="connsiteX19" fmla="*/ 215900 w 2247900"/>
              <a:gd name="connsiteY19" fmla="*/ 635000 h 736600"/>
              <a:gd name="connsiteX20" fmla="*/ 317500 w 2247900"/>
              <a:gd name="connsiteY20" fmla="*/ 660400 h 736600"/>
              <a:gd name="connsiteX21" fmla="*/ 355600 w 2247900"/>
              <a:gd name="connsiteY21" fmla="*/ 673100 h 736600"/>
              <a:gd name="connsiteX22" fmla="*/ 558800 w 2247900"/>
              <a:gd name="connsiteY22" fmla="*/ 711200 h 736600"/>
              <a:gd name="connsiteX23" fmla="*/ 622300 w 2247900"/>
              <a:gd name="connsiteY23" fmla="*/ 723900 h 736600"/>
              <a:gd name="connsiteX24" fmla="*/ 838200 w 2247900"/>
              <a:gd name="connsiteY24" fmla="*/ 736600 h 736600"/>
              <a:gd name="connsiteX25" fmla="*/ 1155700 w 2247900"/>
              <a:gd name="connsiteY25" fmla="*/ 711200 h 736600"/>
              <a:gd name="connsiteX26" fmla="*/ 1511300 w 2247900"/>
              <a:gd name="connsiteY26" fmla="*/ 698500 h 736600"/>
              <a:gd name="connsiteX27" fmla="*/ 1574800 w 2247900"/>
              <a:gd name="connsiteY27" fmla="*/ 685800 h 736600"/>
              <a:gd name="connsiteX28" fmla="*/ 1625600 w 2247900"/>
              <a:gd name="connsiteY28" fmla="*/ 673100 h 736600"/>
              <a:gd name="connsiteX29" fmla="*/ 1714500 w 2247900"/>
              <a:gd name="connsiteY29" fmla="*/ 660400 h 736600"/>
              <a:gd name="connsiteX30" fmla="*/ 1828800 w 2247900"/>
              <a:gd name="connsiteY30" fmla="*/ 635000 h 736600"/>
              <a:gd name="connsiteX31" fmla="*/ 1892300 w 2247900"/>
              <a:gd name="connsiteY31" fmla="*/ 622300 h 736600"/>
              <a:gd name="connsiteX32" fmla="*/ 1930400 w 2247900"/>
              <a:gd name="connsiteY32" fmla="*/ 609600 h 736600"/>
              <a:gd name="connsiteX33" fmla="*/ 2032000 w 2247900"/>
              <a:gd name="connsiteY33" fmla="*/ 584200 h 736600"/>
              <a:gd name="connsiteX34" fmla="*/ 2070100 w 2247900"/>
              <a:gd name="connsiteY34" fmla="*/ 571500 h 736600"/>
              <a:gd name="connsiteX35" fmla="*/ 2120900 w 2247900"/>
              <a:gd name="connsiteY35" fmla="*/ 558800 h 736600"/>
              <a:gd name="connsiteX36" fmla="*/ 2209800 w 2247900"/>
              <a:gd name="connsiteY36" fmla="*/ 520700 h 736600"/>
              <a:gd name="connsiteX37" fmla="*/ 2247900 w 2247900"/>
              <a:gd name="connsiteY37" fmla="*/ 482600 h 736600"/>
              <a:gd name="connsiteX38" fmla="*/ 2235200 w 2247900"/>
              <a:gd name="connsiteY38" fmla="*/ 368300 h 736600"/>
              <a:gd name="connsiteX39" fmla="*/ 2184400 w 2247900"/>
              <a:gd name="connsiteY39" fmla="*/ 292100 h 736600"/>
              <a:gd name="connsiteX40" fmla="*/ 2159000 w 2247900"/>
              <a:gd name="connsiteY40" fmla="*/ 254000 h 736600"/>
              <a:gd name="connsiteX41" fmla="*/ 2057400 w 2247900"/>
              <a:gd name="connsiteY41" fmla="*/ 139700 h 736600"/>
              <a:gd name="connsiteX42" fmla="*/ 1943100 w 2247900"/>
              <a:gd name="connsiteY42" fmla="*/ 76200 h 736600"/>
              <a:gd name="connsiteX43" fmla="*/ 1892300 w 2247900"/>
              <a:gd name="connsiteY43" fmla="*/ 50800 h 736600"/>
              <a:gd name="connsiteX44" fmla="*/ 1841500 w 2247900"/>
              <a:gd name="connsiteY44" fmla="*/ 38100 h 736600"/>
              <a:gd name="connsiteX45" fmla="*/ 1143000 w 2247900"/>
              <a:gd name="connsiteY45" fmla="*/ 12700 h 736600"/>
              <a:gd name="connsiteX46" fmla="*/ 965200 w 2247900"/>
              <a:gd name="connsiteY46"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47900" h="736600">
                <a:moveTo>
                  <a:pt x="965200" y="0"/>
                </a:moveTo>
                <a:lnTo>
                  <a:pt x="965200" y="0"/>
                </a:lnTo>
                <a:cubicBezTo>
                  <a:pt x="922867" y="4233"/>
                  <a:pt x="880644" y="9773"/>
                  <a:pt x="838200" y="12700"/>
                </a:cubicBezTo>
                <a:cubicBezTo>
                  <a:pt x="757846" y="18242"/>
                  <a:pt x="677188" y="18977"/>
                  <a:pt x="596900" y="25400"/>
                </a:cubicBezTo>
                <a:cubicBezTo>
                  <a:pt x="571232" y="27453"/>
                  <a:pt x="546035" y="33494"/>
                  <a:pt x="520700" y="38100"/>
                </a:cubicBezTo>
                <a:cubicBezTo>
                  <a:pt x="484690" y="44647"/>
                  <a:pt x="442073" y="53308"/>
                  <a:pt x="406400" y="63500"/>
                </a:cubicBezTo>
                <a:cubicBezTo>
                  <a:pt x="393528" y="67178"/>
                  <a:pt x="381172" y="72522"/>
                  <a:pt x="368300" y="76200"/>
                </a:cubicBezTo>
                <a:cubicBezTo>
                  <a:pt x="349311" y="81625"/>
                  <a:pt x="299700" y="91450"/>
                  <a:pt x="279400" y="101600"/>
                </a:cubicBezTo>
                <a:cubicBezTo>
                  <a:pt x="265748" y="108426"/>
                  <a:pt x="254552" y="119427"/>
                  <a:pt x="241300" y="127000"/>
                </a:cubicBezTo>
                <a:cubicBezTo>
                  <a:pt x="224862" y="136393"/>
                  <a:pt x="205906" y="141396"/>
                  <a:pt x="190500" y="152400"/>
                </a:cubicBezTo>
                <a:cubicBezTo>
                  <a:pt x="175885" y="162839"/>
                  <a:pt x="166198" y="179002"/>
                  <a:pt x="152400" y="190500"/>
                </a:cubicBezTo>
                <a:cubicBezTo>
                  <a:pt x="140674" y="200271"/>
                  <a:pt x="127000" y="207433"/>
                  <a:pt x="114300" y="215900"/>
                </a:cubicBezTo>
                <a:cubicBezTo>
                  <a:pt x="105833" y="228600"/>
                  <a:pt x="98671" y="242274"/>
                  <a:pt x="88900" y="254000"/>
                </a:cubicBezTo>
                <a:cubicBezTo>
                  <a:pt x="77402" y="267798"/>
                  <a:pt x="61239" y="277485"/>
                  <a:pt x="50800" y="292100"/>
                </a:cubicBezTo>
                <a:cubicBezTo>
                  <a:pt x="39796" y="307506"/>
                  <a:pt x="34793" y="326462"/>
                  <a:pt x="25400" y="342900"/>
                </a:cubicBezTo>
                <a:cubicBezTo>
                  <a:pt x="17827" y="356152"/>
                  <a:pt x="8467" y="368300"/>
                  <a:pt x="0" y="381000"/>
                </a:cubicBezTo>
                <a:cubicBezTo>
                  <a:pt x="8320" y="439243"/>
                  <a:pt x="4965" y="507076"/>
                  <a:pt x="63500" y="546100"/>
                </a:cubicBezTo>
                <a:cubicBezTo>
                  <a:pt x="88900" y="563033"/>
                  <a:pt x="110740" y="587247"/>
                  <a:pt x="139700" y="596900"/>
                </a:cubicBezTo>
                <a:cubicBezTo>
                  <a:pt x="152400" y="601133"/>
                  <a:pt x="165826" y="603613"/>
                  <a:pt x="177800" y="609600"/>
                </a:cubicBezTo>
                <a:cubicBezTo>
                  <a:pt x="191452" y="616426"/>
                  <a:pt x="201555" y="629784"/>
                  <a:pt x="215900" y="635000"/>
                </a:cubicBezTo>
                <a:cubicBezTo>
                  <a:pt x="248707" y="646930"/>
                  <a:pt x="284382" y="649361"/>
                  <a:pt x="317500" y="660400"/>
                </a:cubicBezTo>
                <a:cubicBezTo>
                  <a:pt x="330200" y="664633"/>
                  <a:pt x="342556" y="670090"/>
                  <a:pt x="355600" y="673100"/>
                </a:cubicBezTo>
                <a:cubicBezTo>
                  <a:pt x="473791" y="700375"/>
                  <a:pt x="460331" y="693297"/>
                  <a:pt x="558800" y="711200"/>
                </a:cubicBezTo>
                <a:cubicBezTo>
                  <a:pt x="580038" y="715061"/>
                  <a:pt x="600803" y="721946"/>
                  <a:pt x="622300" y="723900"/>
                </a:cubicBezTo>
                <a:cubicBezTo>
                  <a:pt x="694095" y="730427"/>
                  <a:pt x="766233" y="732367"/>
                  <a:pt x="838200" y="736600"/>
                </a:cubicBezTo>
                <a:cubicBezTo>
                  <a:pt x="939931" y="727352"/>
                  <a:pt x="1054702" y="716009"/>
                  <a:pt x="1155700" y="711200"/>
                </a:cubicBezTo>
                <a:cubicBezTo>
                  <a:pt x="1274175" y="705558"/>
                  <a:pt x="1392767" y="702733"/>
                  <a:pt x="1511300" y="698500"/>
                </a:cubicBezTo>
                <a:cubicBezTo>
                  <a:pt x="1532467" y="694267"/>
                  <a:pt x="1553728" y="690483"/>
                  <a:pt x="1574800" y="685800"/>
                </a:cubicBezTo>
                <a:cubicBezTo>
                  <a:pt x="1591839" y="682014"/>
                  <a:pt x="1608427" y="676222"/>
                  <a:pt x="1625600" y="673100"/>
                </a:cubicBezTo>
                <a:cubicBezTo>
                  <a:pt x="1655051" y="667745"/>
                  <a:pt x="1684973" y="665321"/>
                  <a:pt x="1714500" y="660400"/>
                </a:cubicBezTo>
                <a:cubicBezTo>
                  <a:pt x="1791107" y="647632"/>
                  <a:pt x="1760300" y="650222"/>
                  <a:pt x="1828800" y="635000"/>
                </a:cubicBezTo>
                <a:cubicBezTo>
                  <a:pt x="1849872" y="630317"/>
                  <a:pt x="1871359" y="627535"/>
                  <a:pt x="1892300" y="622300"/>
                </a:cubicBezTo>
                <a:cubicBezTo>
                  <a:pt x="1905287" y="619053"/>
                  <a:pt x="1917485" y="613122"/>
                  <a:pt x="1930400" y="609600"/>
                </a:cubicBezTo>
                <a:cubicBezTo>
                  <a:pt x="1964079" y="600415"/>
                  <a:pt x="1998882" y="595239"/>
                  <a:pt x="2032000" y="584200"/>
                </a:cubicBezTo>
                <a:cubicBezTo>
                  <a:pt x="2044700" y="579967"/>
                  <a:pt x="2057228" y="575178"/>
                  <a:pt x="2070100" y="571500"/>
                </a:cubicBezTo>
                <a:cubicBezTo>
                  <a:pt x="2086883" y="566705"/>
                  <a:pt x="2104117" y="563595"/>
                  <a:pt x="2120900" y="558800"/>
                </a:cubicBezTo>
                <a:cubicBezTo>
                  <a:pt x="2148538" y="550904"/>
                  <a:pt x="2187222" y="536827"/>
                  <a:pt x="2209800" y="520700"/>
                </a:cubicBezTo>
                <a:cubicBezTo>
                  <a:pt x="2224415" y="510261"/>
                  <a:pt x="2235200" y="495300"/>
                  <a:pt x="2247900" y="482600"/>
                </a:cubicBezTo>
                <a:cubicBezTo>
                  <a:pt x="2243667" y="444500"/>
                  <a:pt x="2247322" y="404667"/>
                  <a:pt x="2235200" y="368300"/>
                </a:cubicBezTo>
                <a:cubicBezTo>
                  <a:pt x="2225547" y="339340"/>
                  <a:pt x="2201333" y="317500"/>
                  <a:pt x="2184400" y="292100"/>
                </a:cubicBezTo>
                <a:lnTo>
                  <a:pt x="2159000" y="254000"/>
                </a:lnTo>
                <a:cubicBezTo>
                  <a:pt x="2128461" y="208191"/>
                  <a:pt x="2109596" y="174497"/>
                  <a:pt x="2057400" y="139700"/>
                </a:cubicBezTo>
                <a:cubicBezTo>
                  <a:pt x="1908893" y="40695"/>
                  <a:pt x="2036985" y="116436"/>
                  <a:pt x="1943100" y="76200"/>
                </a:cubicBezTo>
                <a:cubicBezTo>
                  <a:pt x="1925699" y="68742"/>
                  <a:pt x="1910027" y="57447"/>
                  <a:pt x="1892300" y="50800"/>
                </a:cubicBezTo>
                <a:cubicBezTo>
                  <a:pt x="1875957" y="44671"/>
                  <a:pt x="1858616" y="41523"/>
                  <a:pt x="1841500" y="38100"/>
                </a:cubicBezTo>
                <a:cubicBezTo>
                  <a:pt x="1613393" y="-7521"/>
                  <a:pt x="1366051" y="16357"/>
                  <a:pt x="1143000" y="12700"/>
                </a:cubicBezTo>
                <a:cubicBezTo>
                  <a:pt x="1092207" y="11867"/>
                  <a:pt x="994833" y="2117"/>
                  <a:pt x="965200" y="0"/>
                </a:cubicBez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3ABBA8AC-74F7-2444-89C5-227C6FCD38C5}"/>
              </a:ext>
            </a:extLst>
          </p:cNvPr>
          <p:cNvSpPr/>
          <p:nvPr/>
        </p:nvSpPr>
        <p:spPr>
          <a:xfrm>
            <a:off x="8147050" y="5816600"/>
            <a:ext cx="476250" cy="5461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B71AFBDC-938A-734E-A59A-C06B11811232}"/>
              </a:ext>
            </a:extLst>
          </p:cNvPr>
          <p:cNvSpPr/>
          <p:nvPr/>
        </p:nvSpPr>
        <p:spPr>
          <a:xfrm>
            <a:off x="8331200" y="3094616"/>
            <a:ext cx="476250" cy="5461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A20D4228-3E5F-B245-906D-FA3DB9573948}"/>
              </a:ext>
            </a:extLst>
          </p:cNvPr>
          <p:cNvSpPr/>
          <p:nvPr/>
        </p:nvSpPr>
        <p:spPr>
          <a:xfrm>
            <a:off x="7718425" y="4578498"/>
            <a:ext cx="476250" cy="5461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17EAB7E-27EA-0048-AE8C-63366BA0571D}"/>
              </a:ext>
            </a:extLst>
          </p:cNvPr>
          <p:cNvSpPr/>
          <p:nvPr/>
        </p:nvSpPr>
        <p:spPr>
          <a:xfrm>
            <a:off x="7908925" y="4982732"/>
            <a:ext cx="476250" cy="5461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86366EA9-DFFC-0441-9544-E50FAB692887}"/>
              </a:ext>
            </a:extLst>
          </p:cNvPr>
          <p:cNvSpPr/>
          <p:nvPr/>
        </p:nvSpPr>
        <p:spPr>
          <a:xfrm>
            <a:off x="8807450" y="5346700"/>
            <a:ext cx="476250" cy="5461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E484333C-62BA-1143-A986-77AEBAFFCDE0}"/>
              </a:ext>
            </a:extLst>
          </p:cNvPr>
          <p:cNvSpPr/>
          <p:nvPr/>
        </p:nvSpPr>
        <p:spPr>
          <a:xfrm>
            <a:off x="8804275" y="3489325"/>
            <a:ext cx="476250" cy="546100"/>
          </a:xfrm>
          <a:prstGeom prst="star5">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483AB533-AE80-564D-9718-54D57E14A786}"/>
              </a:ext>
            </a:extLst>
          </p:cNvPr>
          <p:cNvSpPr/>
          <p:nvPr/>
        </p:nvSpPr>
        <p:spPr>
          <a:xfrm>
            <a:off x="8048625" y="2764846"/>
            <a:ext cx="476250" cy="546100"/>
          </a:xfrm>
          <a:prstGeom prst="star5">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2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C7F2-A023-7C42-B899-C0BEA9C5A7C4}"/>
              </a:ext>
            </a:extLst>
          </p:cNvPr>
          <p:cNvSpPr>
            <a:spLocks noGrp="1"/>
          </p:cNvSpPr>
          <p:nvPr>
            <p:ph type="title"/>
          </p:nvPr>
        </p:nvSpPr>
        <p:spPr/>
        <p:txBody>
          <a:bodyPr/>
          <a:lstStyle/>
          <a:p>
            <a:r>
              <a:rPr lang="en-US" dirty="0"/>
              <a:t>Why should businesses act now?</a:t>
            </a:r>
          </a:p>
        </p:txBody>
      </p:sp>
      <p:pic>
        <p:nvPicPr>
          <p:cNvPr id="5" name="Content Placeholder 4">
            <a:extLst>
              <a:ext uri="{FF2B5EF4-FFF2-40B4-BE49-F238E27FC236}">
                <a16:creationId xmlns:a16="http://schemas.microsoft.com/office/drawing/2014/main" id="{C2FC5089-5538-B340-A97B-1E6D2B99FC74}"/>
              </a:ext>
            </a:extLst>
          </p:cNvPr>
          <p:cNvPicPr>
            <a:picLocks noGrp="1" noChangeAspect="1"/>
          </p:cNvPicPr>
          <p:nvPr>
            <p:ph idx="1"/>
          </p:nvPr>
        </p:nvPicPr>
        <p:blipFill>
          <a:blip r:embed="rId2"/>
          <a:stretch>
            <a:fillRect/>
          </a:stretch>
        </p:blipFill>
        <p:spPr>
          <a:xfrm>
            <a:off x="598054" y="1464293"/>
            <a:ext cx="9124459" cy="5134097"/>
          </a:xfrm>
        </p:spPr>
      </p:pic>
    </p:spTree>
    <p:extLst>
      <p:ext uri="{BB962C8B-B14F-4D97-AF65-F5344CB8AC3E}">
        <p14:creationId xmlns:p14="http://schemas.microsoft.com/office/powerpoint/2010/main" val="287882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1748-18C7-A440-8DE5-194C35971145}"/>
              </a:ext>
            </a:extLst>
          </p:cNvPr>
          <p:cNvSpPr>
            <a:spLocks noGrp="1"/>
          </p:cNvSpPr>
          <p:nvPr>
            <p:ph type="title"/>
          </p:nvPr>
        </p:nvSpPr>
        <p:spPr/>
        <p:txBody>
          <a:bodyPr/>
          <a:lstStyle/>
          <a:p>
            <a:r>
              <a:rPr lang="en-US" dirty="0"/>
              <a:t>Benefits</a:t>
            </a:r>
          </a:p>
        </p:txBody>
      </p:sp>
      <p:pic>
        <p:nvPicPr>
          <p:cNvPr id="5" name="Content Placeholder 4">
            <a:extLst>
              <a:ext uri="{FF2B5EF4-FFF2-40B4-BE49-F238E27FC236}">
                <a16:creationId xmlns:a16="http://schemas.microsoft.com/office/drawing/2014/main" id="{F00F40F1-1824-DD49-A737-C46A22ED2C25}"/>
              </a:ext>
            </a:extLst>
          </p:cNvPr>
          <p:cNvPicPr>
            <a:picLocks noGrp="1" noChangeAspect="1"/>
          </p:cNvPicPr>
          <p:nvPr>
            <p:ph idx="1"/>
          </p:nvPr>
        </p:nvPicPr>
        <p:blipFill>
          <a:blip r:embed="rId2"/>
          <a:stretch>
            <a:fillRect/>
          </a:stretch>
        </p:blipFill>
        <p:spPr>
          <a:xfrm>
            <a:off x="3823066" y="1825625"/>
            <a:ext cx="4545868" cy="4351338"/>
          </a:xfrm>
        </p:spPr>
      </p:pic>
    </p:spTree>
    <p:extLst>
      <p:ext uri="{BB962C8B-B14F-4D97-AF65-F5344CB8AC3E}">
        <p14:creationId xmlns:p14="http://schemas.microsoft.com/office/powerpoint/2010/main" val="216827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C103-594F-42DF-B79B-569A8C19924B}"/>
              </a:ext>
            </a:extLst>
          </p:cNvPr>
          <p:cNvSpPr>
            <a:spLocks noGrp="1"/>
          </p:cNvSpPr>
          <p:nvPr>
            <p:ph type="title"/>
          </p:nvPr>
        </p:nvSpPr>
        <p:spPr/>
        <p:txBody>
          <a:bodyPr/>
          <a:lstStyle/>
          <a:p>
            <a:r>
              <a:rPr lang="en-GB" dirty="0"/>
              <a:t>Green Impact Programme</a:t>
            </a:r>
          </a:p>
        </p:txBody>
      </p:sp>
      <p:sp>
        <p:nvSpPr>
          <p:cNvPr id="3" name="Content Placeholder 2">
            <a:extLst>
              <a:ext uri="{FF2B5EF4-FFF2-40B4-BE49-F238E27FC236}">
                <a16:creationId xmlns:a16="http://schemas.microsoft.com/office/drawing/2014/main" id="{CB1B0A8A-53BD-4D98-B17C-985642FE1F27}"/>
              </a:ext>
            </a:extLst>
          </p:cNvPr>
          <p:cNvSpPr>
            <a:spLocks noGrp="1"/>
          </p:cNvSpPr>
          <p:nvPr>
            <p:ph idx="1"/>
          </p:nvPr>
        </p:nvSpPr>
        <p:spPr/>
        <p:txBody>
          <a:bodyPr/>
          <a:lstStyle/>
          <a:p>
            <a:r>
              <a:rPr lang="en-GB" dirty="0">
                <a:hlinkClick r:id="rId2"/>
              </a:rPr>
              <a:t>Green Impact</a:t>
            </a:r>
            <a:r>
              <a:rPr lang="en-GB" dirty="0"/>
              <a:t> – link</a:t>
            </a:r>
          </a:p>
          <a:p>
            <a:r>
              <a:rPr lang="en-GB" dirty="0"/>
              <a:t>Green Impact is a United Nations award-winning programme designed to support environmentally and socially sustainable practice in SMEs</a:t>
            </a:r>
          </a:p>
          <a:p>
            <a:r>
              <a:rPr lang="en-GB" dirty="0"/>
              <a:t>Bronze / Silver / Gold award annually</a:t>
            </a:r>
          </a:p>
          <a:p>
            <a:r>
              <a:rPr lang="en-GB" dirty="0"/>
              <a:t>Online toolkit – easy to use with clear guidance</a:t>
            </a:r>
          </a:p>
          <a:p>
            <a:r>
              <a:rPr lang="en-GB" dirty="0"/>
              <a:t>The chamber has been supporting it since 2018 but today we have under 30 active member companies from a high of about 60.</a:t>
            </a:r>
          </a:p>
        </p:txBody>
      </p:sp>
    </p:spTree>
    <p:extLst>
      <p:ext uri="{BB962C8B-B14F-4D97-AF65-F5344CB8AC3E}">
        <p14:creationId xmlns:p14="http://schemas.microsoft.com/office/powerpoint/2010/main" val="19299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3328-7805-4F65-A645-FC9D20ADE552}"/>
              </a:ext>
            </a:extLst>
          </p:cNvPr>
          <p:cNvSpPr>
            <a:spLocks noGrp="1"/>
          </p:cNvSpPr>
          <p:nvPr>
            <p:ph type="title"/>
          </p:nvPr>
        </p:nvSpPr>
        <p:spPr/>
        <p:txBody>
          <a:bodyPr/>
          <a:lstStyle/>
          <a:p>
            <a:r>
              <a:rPr lang="en-GB" dirty="0"/>
              <a:t>Carbon footprinting</a:t>
            </a:r>
          </a:p>
        </p:txBody>
      </p:sp>
      <p:sp>
        <p:nvSpPr>
          <p:cNvPr id="3" name="Content Placeholder 2">
            <a:extLst>
              <a:ext uri="{FF2B5EF4-FFF2-40B4-BE49-F238E27FC236}">
                <a16:creationId xmlns:a16="http://schemas.microsoft.com/office/drawing/2014/main" id="{EA8467C9-5452-47D8-ACA5-EF29F5C00994}"/>
              </a:ext>
            </a:extLst>
          </p:cNvPr>
          <p:cNvSpPr>
            <a:spLocks noGrp="1"/>
          </p:cNvSpPr>
          <p:nvPr>
            <p:ph idx="1"/>
          </p:nvPr>
        </p:nvSpPr>
        <p:spPr/>
        <p:txBody>
          <a:bodyPr/>
          <a:lstStyle/>
          <a:p>
            <a:r>
              <a:rPr lang="en-GB" dirty="0"/>
              <a:t>Various online tools available</a:t>
            </a:r>
          </a:p>
          <a:p>
            <a:r>
              <a:rPr lang="en-GB" dirty="0"/>
              <a:t>We expect to including carbon footprinting and net zero activity in next year’s Green Impact Toolkit launching in February.</a:t>
            </a:r>
          </a:p>
          <a:p>
            <a:r>
              <a:rPr lang="en-GB" dirty="0"/>
              <a:t>Certifications and other programmes are also available, e.g. Carbon Trust certification with 3 tiers</a:t>
            </a:r>
          </a:p>
        </p:txBody>
      </p:sp>
      <p:pic>
        <p:nvPicPr>
          <p:cNvPr id="4" name="Content Placeholder 4">
            <a:extLst>
              <a:ext uri="{FF2B5EF4-FFF2-40B4-BE49-F238E27FC236}">
                <a16:creationId xmlns:a16="http://schemas.microsoft.com/office/drawing/2014/main" id="{C4C64294-0CD6-4985-8C34-3839E81F4CD6}"/>
              </a:ext>
            </a:extLst>
          </p:cNvPr>
          <p:cNvPicPr>
            <a:picLocks noChangeAspect="1"/>
          </p:cNvPicPr>
          <p:nvPr/>
        </p:nvPicPr>
        <p:blipFill rotWithShape="1">
          <a:blip r:embed="rId2"/>
          <a:srcRect t="57863" b="6623"/>
          <a:stretch/>
        </p:blipFill>
        <p:spPr>
          <a:xfrm>
            <a:off x="1178918" y="4631626"/>
            <a:ext cx="9834163" cy="1545337"/>
          </a:xfrm>
          <a:prstGeom prst="rect">
            <a:avLst/>
          </a:prstGeom>
        </p:spPr>
      </p:pic>
    </p:spTree>
    <p:extLst>
      <p:ext uri="{BB962C8B-B14F-4D97-AF65-F5344CB8AC3E}">
        <p14:creationId xmlns:p14="http://schemas.microsoft.com/office/powerpoint/2010/main" val="24737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781</Words>
  <Application>Microsoft Macintosh PowerPoint</Application>
  <PresentationFormat>Widescreen</PresentationFormat>
  <Paragraphs>67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Mission Zero for Business</vt:lpstr>
      <vt:lpstr>Mission Zero and Biosphere governance structure</vt:lpstr>
      <vt:lpstr>Status</vt:lpstr>
      <vt:lpstr>Targets for MZCH – Business and Commerce</vt:lpstr>
      <vt:lpstr>Isle of Wight emissions (2019) 558,200 tCO2e</vt:lpstr>
      <vt:lpstr>Why should businesses act now?</vt:lpstr>
      <vt:lpstr>Benefits</vt:lpstr>
      <vt:lpstr>Green Impact Programme</vt:lpstr>
      <vt:lpstr>Carbon footprinting</vt:lpstr>
      <vt:lpstr>Need to focus on more than carbon</vt:lpstr>
      <vt:lpstr>The United Nations Sustainable Development Goals</vt:lpstr>
      <vt:lpstr>What will supporting the Biosphere look like for businesses?</vt:lpstr>
      <vt:lpstr>PowerPoint Presentation</vt:lpstr>
      <vt:lpstr>Targets for MZCH – Business and Commerce</vt:lpstr>
      <vt:lpstr>Back up info only</vt:lpstr>
      <vt:lpstr>Scope 1,2 and 3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Zero for Business</dc:title>
  <dc:creator>robert Sauven</dc:creator>
  <cp:lastModifiedBy>robert Sauven</cp:lastModifiedBy>
  <cp:revision>23</cp:revision>
  <dcterms:created xsi:type="dcterms:W3CDTF">2022-12-01T12:59:41Z</dcterms:created>
  <dcterms:modified xsi:type="dcterms:W3CDTF">2023-01-26T12:27:00Z</dcterms:modified>
</cp:coreProperties>
</file>